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handoutMasterIdLst>
    <p:handoutMasterId r:id="rId57"/>
  </p:handoutMasterIdLst>
  <p:sldIdLst>
    <p:sldId id="474" r:id="rId2"/>
    <p:sldId id="475" r:id="rId3"/>
    <p:sldId id="476" r:id="rId4"/>
    <p:sldId id="408" r:id="rId5"/>
    <p:sldId id="409" r:id="rId6"/>
    <p:sldId id="377" r:id="rId7"/>
    <p:sldId id="333" r:id="rId8"/>
    <p:sldId id="431" r:id="rId9"/>
    <p:sldId id="429" r:id="rId10"/>
    <p:sldId id="438" r:id="rId11"/>
    <p:sldId id="467" r:id="rId12"/>
    <p:sldId id="468" r:id="rId13"/>
    <p:sldId id="469" r:id="rId14"/>
    <p:sldId id="430" r:id="rId15"/>
    <p:sldId id="432" r:id="rId16"/>
    <p:sldId id="433" r:id="rId17"/>
    <p:sldId id="434" r:id="rId18"/>
    <p:sldId id="425" r:id="rId19"/>
    <p:sldId id="428" r:id="rId20"/>
    <p:sldId id="398" r:id="rId21"/>
    <p:sldId id="473" r:id="rId22"/>
    <p:sldId id="436" r:id="rId23"/>
    <p:sldId id="464" r:id="rId24"/>
    <p:sldId id="465" r:id="rId25"/>
    <p:sldId id="466" r:id="rId26"/>
    <p:sldId id="422" r:id="rId27"/>
    <p:sldId id="396" r:id="rId28"/>
    <p:sldId id="442" r:id="rId29"/>
    <p:sldId id="448" r:id="rId30"/>
    <p:sldId id="347" r:id="rId31"/>
    <p:sldId id="453" r:id="rId32"/>
    <p:sldId id="450" r:id="rId33"/>
    <p:sldId id="454" r:id="rId34"/>
    <p:sldId id="444" r:id="rId35"/>
    <p:sldId id="423" r:id="rId36"/>
    <p:sldId id="477" r:id="rId37"/>
    <p:sldId id="400" r:id="rId38"/>
    <p:sldId id="447" r:id="rId39"/>
    <p:sldId id="390" r:id="rId40"/>
    <p:sldId id="391" r:id="rId41"/>
    <p:sldId id="455" r:id="rId42"/>
    <p:sldId id="456" r:id="rId43"/>
    <p:sldId id="446" r:id="rId44"/>
    <p:sldId id="397" r:id="rId45"/>
    <p:sldId id="457" r:id="rId46"/>
    <p:sldId id="458" r:id="rId47"/>
    <p:sldId id="463" r:id="rId48"/>
    <p:sldId id="459" r:id="rId49"/>
    <p:sldId id="460" r:id="rId50"/>
    <p:sldId id="461" r:id="rId51"/>
    <p:sldId id="462" r:id="rId52"/>
    <p:sldId id="392" r:id="rId53"/>
    <p:sldId id="401" r:id="rId54"/>
    <p:sldId id="445" r:id="rId55"/>
  </p:sldIdLst>
  <p:sldSz cx="9144000" cy="5143500" type="screen16x9"/>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6600"/>
    <a:srgbClr val="66FF66"/>
    <a:srgbClr val="FFFF00"/>
    <a:srgbClr val="FFFD78"/>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510"/>
    <p:restoredTop sz="94630"/>
  </p:normalViewPr>
  <p:slideViewPr>
    <p:cSldViewPr snapToGrid="0" snapToObjects="1">
      <p:cViewPr>
        <p:scale>
          <a:sx n="97" d="100"/>
          <a:sy n="97" d="100"/>
        </p:scale>
        <p:origin x="-114" y="-732"/>
      </p:cViewPr>
      <p:guideLst>
        <p:guide orient="horz" pos="1620"/>
        <p:guide pos="2880"/>
      </p:guideLst>
    </p:cSldViewPr>
  </p:slideViewPr>
  <p:notesTextViewPr>
    <p:cViewPr>
      <p:scale>
        <a:sx n="100" d="100"/>
        <a:sy n="100" d="100"/>
      </p:scale>
      <p:origin x="0" y="0"/>
    </p:cViewPr>
  </p:notesTextViewPr>
  <p:sorterViewPr>
    <p:cViewPr>
      <p:scale>
        <a:sx n="206" d="100"/>
        <a:sy n="206" d="100"/>
      </p:scale>
      <p:origin x="0" y="15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oleObject" Target="file:///\\ltg\grupp\lsv\vaxjo\MIKRO\AST%20Mueller%20Hinton\Zone_MIC%20histograms\Enterobacteriaceae\Enterobacteriaceae\Enterobacteriaceae_penicillins%20to%20carbapenems_combined_2016.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ltg\grupp\lsv\vaxjo\MIKRO\AST%20Mueller%20Hinton\Zone_MIC%20histograms\Enterobacteriaceae\Enterobacteriaceae\Enterobacteriaceae_penicillins%20to%20carbapenems_combined_2016.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ltg\grupp\lsv\vaxjo\MIKRO\AST%20Mueller%20Hinton\Zone_MIC%20histograms\Enterobacteriaceae\Enterobacteriaceae\Enterobacteriaceae_penicillins%20to%20carbapenems_combined_2016.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ltg\grupp\lsv\vaxjo\MIKRO\A%20-%20EUCAST\Zone_MIC%20histograms\Staphylococcus\S%20aureus\Zone_MIC%20S%20aureus_1_combined%202015_Updated%20170201.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ltg\grupp\lsv\vaxjo\MIKRO\AST%20Mueller%20Hinton\Zone_MIC%20histograms\Staphylococcus\S%20aureus\Zone_MIC%20S%20aureus_1_combined%202015_Updated%20160108.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ltg\grupp\lsv\vaxjo\MIKRO\AST%20Mueller%20Hinton\Zone_MIC%20histograms\Enterobacteriaceae\Enterobacteriaceae\Enterobacteriaceae_penicillins%20to%20carbapenems_combined_2016.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b="1" i="0" baseline="0" dirty="0" smtClean="0">
                <a:effectLst/>
              </a:rPr>
              <a:t>Amoxicillin-</a:t>
            </a:r>
            <a:r>
              <a:rPr lang="en-US" sz="1600" b="1" i="0" baseline="0" dirty="0" err="1" smtClean="0">
                <a:effectLst/>
              </a:rPr>
              <a:t>Clavulansäure</a:t>
            </a:r>
            <a:r>
              <a:rPr lang="en-US" sz="1600" b="1" i="0" baseline="0" dirty="0" smtClean="0">
                <a:effectLst/>
              </a:rPr>
              <a:t> </a:t>
            </a:r>
            <a:r>
              <a:rPr lang="en-US" sz="1600" b="1" i="0" baseline="0" dirty="0">
                <a:effectLst/>
              </a:rPr>
              <a:t>20-10 µg vs </a:t>
            </a:r>
            <a:r>
              <a:rPr lang="en-US" sz="1600" b="1" i="0" baseline="0" dirty="0" smtClean="0">
                <a:effectLst/>
              </a:rPr>
              <a:t>MHK</a:t>
            </a:r>
            <a:endParaRPr lang="sv-SE" sz="1600" dirty="0">
              <a:effectLst/>
            </a:endParaRPr>
          </a:p>
          <a:p>
            <a:pPr>
              <a:defRPr sz="1600"/>
            </a:pPr>
            <a:r>
              <a:rPr lang="en-US" sz="1600" b="1" i="0" baseline="0" dirty="0">
                <a:effectLst/>
              </a:rPr>
              <a:t>Enterobacterales, 325 </a:t>
            </a:r>
            <a:r>
              <a:rPr lang="en-US" sz="1600" b="1" i="0" baseline="0" dirty="0" smtClean="0">
                <a:effectLst/>
              </a:rPr>
              <a:t>Isolate</a:t>
            </a:r>
            <a:endParaRPr lang="sv-SE" sz="1600" dirty="0">
              <a:effectLst/>
            </a:endParaRPr>
          </a:p>
        </c:rich>
      </c:tx>
      <c:overlay val="0"/>
    </c:title>
    <c:autoTitleDeleted val="0"/>
    <c:plotArea>
      <c:layout/>
      <c:barChart>
        <c:barDir val="col"/>
        <c:grouping val="stacked"/>
        <c:varyColors val="0"/>
        <c:ser>
          <c:idx val="0"/>
          <c:order val="0"/>
          <c:tx>
            <c:strRef>
              <c:f>AMCc2!$M$36</c:f>
              <c:strCache>
                <c:ptCount val="1"/>
                <c:pt idx="0">
                  <c:v>0.5</c:v>
                </c:pt>
              </c:strCache>
            </c:strRef>
          </c:tx>
          <c:spPr>
            <a:solidFill>
              <a:srgbClr val="003300"/>
            </a:solidFill>
            <a:ln>
              <a:solidFill>
                <a:sysClr val="windowText" lastClr="000000"/>
              </a:solidFill>
            </a:ln>
          </c:spPr>
          <c:invertIfNegative val="0"/>
          <c:cat>
            <c:numRef>
              <c:f>AMCc2!$L$37:$L$71</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AMCc2!$M$37:$M$71</c:f>
              <c:numCache>
                <c:formatCode>General</c:formatCode>
                <c:ptCount val="35"/>
                <c:pt idx="20">
                  <c:v>1</c:v>
                </c:pt>
                <c:pt idx="21">
                  <c:v>1</c:v>
                </c:pt>
                <c:pt idx="22">
                  <c:v>2</c:v>
                </c:pt>
                <c:pt idx="24">
                  <c:v>1</c:v>
                </c:pt>
              </c:numCache>
            </c:numRef>
          </c:val>
          <c:extLst xmlns:c16r2="http://schemas.microsoft.com/office/drawing/2015/06/chart">
            <c:ext xmlns:c16="http://schemas.microsoft.com/office/drawing/2014/chart" uri="{C3380CC4-5D6E-409C-BE32-E72D297353CC}">
              <c16:uniqueId val="{00000000-A025-C145-A373-9ADBD46DB174}"/>
            </c:ext>
          </c:extLst>
        </c:ser>
        <c:ser>
          <c:idx val="1"/>
          <c:order val="1"/>
          <c:tx>
            <c:strRef>
              <c:f>AMCc2!$N$36</c:f>
              <c:strCache>
                <c:ptCount val="1"/>
                <c:pt idx="0">
                  <c:v>1</c:v>
                </c:pt>
              </c:strCache>
            </c:strRef>
          </c:tx>
          <c:spPr>
            <a:solidFill>
              <a:srgbClr val="336600"/>
            </a:solidFill>
            <a:ln>
              <a:solidFill>
                <a:sysClr val="windowText" lastClr="000000"/>
              </a:solidFill>
            </a:ln>
          </c:spPr>
          <c:invertIfNegative val="0"/>
          <c:cat>
            <c:numRef>
              <c:f>AMCc2!$L$37:$L$71</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AMCc2!$N$37:$N$71</c:f>
              <c:numCache>
                <c:formatCode>General</c:formatCode>
                <c:ptCount val="35"/>
                <c:pt idx="17">
                  <c:v>4</c:v>
                </c:pt>
                <c:pt idx="18">
                  <c:v>5</c:v>
                </c:pt>
                <c:pt idx="19">
                  <c:v>2</c:v>
                </c:pt>
                <c:pt idx="20">
                  <c:v>11</c:v>
                </c:pt>
                <c:pt idx="21">
                  <c:v>10</c:v>
                </c:pt>
                <c:pt idx="22">
                  <c:v>14</c:v>
                </c:pt>
                <c:pt idx="23">
                  <c:v>9</c:v>
                </c:pt>
                <c:pt idx="24">
                  <c:v>2</c:v>
                </c:pt>
              </c:numCache>
            </c:numRef>
          </c:val>
          <c:extLst xmlns:c16r2="http://schemas.microsoft.com/office/drawing/2015/06/chart">
            <c:ext xmlns:c16="http://schemas.microsoft.com/office/drawing/2014/chart" uri="{C3380CC4-5D6E-409C-BE32-E72D297353CC}">
              <c16:uniqueId val="{00000001-A025-C145-A373-9ADBD46DB174}"/>
            </c:ext>
          </c:extLst>
        </c:ser>
        <c:ser>
          <c:idx val="2"/>
          <c:order val="2"/>
          <c:tx>
            <c:strRef>
              <c:f>AMCc2!$O$36</c:f>
              <c:strCache>
                <c:ptCount val="1"/>
                <c:pt idx="0">
                  <c:v>2</c:v>
                </c:pt>
              </c:strCache>
            </c:strRef>
          </c:tx>
          <c:spPr>
            <a:solidFill>
              <a:srgbClr val="008000"/>
            </a:solidFill>
            <a:ln>
              <a:solidFill>
                <a:sysClr val="windowText" lastClr="000000"/>
              </a:solidFill>
            </a:ln>
          </c:spPr>
          <c:invertIfNegative val="0"/>
          <c:cat>
            <c:numRef>
              <c:f>AMCc2!$L$37:$L$71</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AMCc2!$O$37:$O$71</c:f>
              <c:numCache>
                <c:formatCode>General</c:formatCode>
                <c:ptCount val="35"/>
                <c:pt idx="15">
                  <c:v>6</c:v>
                </c:pt>
                <c:pt idx="16">
                  <c:v>9</c:v>
                </c:pt>
                <c:pt idx="17">
                  <c:v>16</c:v>
                </c:pt>
                <c:pt idx="18">
                  <c:v>12</c:v>
                </c:pt>
                <c:pt idx="19">
                  <c:v>4</c:v>
                </c:pt>
                <c:pt idx="20">
                  <c:v>3</c:v>
                </c:pt>
                <c:pt idx="21">
                  <c:v>2</c:v>
                </c:pt>
                <c:pt idx="22">
                  <c:v>2</c:v>
                </c:pt>
                <c:pt idx="23">
                  <c:v>2</c:v>
                </c:pt>
              </c:numCache>
            </c:numRef>
          </c:val>
          <c:extLst xmlns:c16r2="http://schemas.microsoft.com/office/drawing/2015/06/chart">
            <c:ext xmlns:c16="http://schemas.microsoft.com/office/drawing/2014/chart" uri="{C3380CC4-5D6E-409C-BE32-E72D297353CC}">
              <c16:uniqueId val="{00000002-A025-C145-A373-9ADBD46DB174}"/>
            </c:ext>
          </c:extLst>
        </c:ser>
        <c:ser>
          <c:idx val="3"/>
          <c:order val="3"/>
          <c:tx>
            <c:strRef>
              <c:f>AMCc2!$P$36</c:f>
              <c:strCache>
                <c:ptCount val="1"/>
                <c:pt idx="0">
                  <c:v>4</c:v>
                </c:pt>
              </c:strCache>
            </c:strRef>
          </c:tx>
          <c:spPr>
            <a:solidFill>
              <a:srgbClr val="00B050"/>
            </a:solidFill>
            <a:ln>
              <a:solidFill>
                <a:sysClr val="windowText" lastClr="000000"/>
              </a:solidFill>
            </a:ln>
          </c:spPr>
          <c:invertIfNegative val="0"/>
          <c:cat>
            <c:numRef>
              <c:f>AMCc2!$L$37:$L$71</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AMCc2!$P$37:$P$71</c:f>
              <c:numCache>
                <c:formatCode>General</c:formatCode>
                <c:ptCount val="35"/>
                <c:pt idx="13">
                  <c:v>3</c:v>
                </c:pt>
                <c:pt idx="14">
                  <c:v>14</c:v>
                </c:pt>
                <c:pt idx="15">
                  <c:v>6</c:v>
                </c:pt>
                <c:pt idx="16">
                  <c:v>8</c:v>
                </c:pt>
                <c:pt idx="17">
                  <c:v>5</c:v>
                </c:pt>
              </c:numCache>
            </c:numRef>
          </c:val>
          <c:extLst xmlns:c16r2="http://schemas.microsoft.com/office/drawing/2015/06/chart">
            <c:ext xmlns:c16="http://schemas.microsoft.com/office/drawing/2014/chart" uri="{C3380CC4-5D6E-409C-BE32-E72D297353CC}">
              <c16:uniqueId val="{00000003-A025-C145-A373-9ADBD46DB174}"/>
            </c:ext>
          </c:extLst>
        </c:ser>
        <c:ser>
          <c:idx val="4"/>
          <c:order val="4"/>
          <c:tx>
            <c:strRef>
              <c:f>AMCc2!$Q$36</c:f>
              <c:strCache>
                <c:ptCount val="1"/>
                <c:pt idx="0">
                  <c:v>8</c:v>
                </c:pt>
              </c:strCache>
            </c:strRef>
          </c:tx>
          <c:spPr>
            <a:solidFill>
              <a:srgbClr val="92D050"/>
            </a:solidFill>
            <a:ln>
              <a:solidFill>
                <a:sysClr val="windowText" lastClr="000000"/>
              </a:solidFill>
            </a:ln>
          </c:spPr>
          <c:invertIfNegative val="0"/>
          <c:cat>
            <c:numRef>
              <c:f>AMCc2!$L$37:$L$71</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AMCc2!$Q$37:$Q$71</c:f>
              <c:numCache>
                <c:formatCode>General</c:formatCode>
                <c:ptCount val="35"/>
                <c:pt idx="8">
                  <c:v>1</c:v>
                </c:pt>
                <c:pt idx="12">
                  <c:v>2</c:v>
                </c:pt>
                <c:pt idx="13">
                  <c:v>7</c:v>
                </c:pt>
                <c:pt idx="14">
                  <c:v>5</c:v>
                </c:pt>
                <c:pt idx="15">
                  <c:v>6</c:v>
                </c:pt>
                <c:pt idx="16">
                  <c:v>1</c:v>
                </c:pt>
              </c:numCache>
            </c:numRef>
          </c:val>
          <c:extLst xmlns:c16r2="http://schemas.microsoft.com/office/drawing/2015/06/chart">
            <c:ext xmlns:c16="http://schemas.microsoft.com/office/drawing/2014/chart" uri="{C3380CC4-5D6E-409C-BE32-E72D297353CC}">
              <c16:uniqueId val="{00000004-A025-C145-A373-9ADBD46DB174}"/>
            </c:ext>
          </c:extLst>
        </c:ser>
        <c:ser>
          <c:idx val="5"/>
          <c:order val="5"/>
          <c:tx>
            <c:strRef>
              <c:f>AMCc2!$R$36</c:f>
              <c:strCache>
                <c:ptCount val="1"/>
                <c:pt idx="0">
                  <c:v>16</c:v>
                </c:pt>
              </c:strCache>
            </c:strRef>
          </c:tx>
          <c:spPr>
            <a:solidFill>
              <a:srgbClr val="00FF00"/>
            </a:solidFill>
            <a:ln>
              <a:solidFill>
                <a:sysClr val="windowText" lastClr="000000"/>
              </a:solidFill>
            </a:ln>
          </c:spPr>
          <c:invertIfNegative val="0"/>
          <c:cat>
            <c:numRef>
              <c:f>AMCc2!$L$37:$L$71</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AMCc2!$R$37:$R$71</c:f>
              <c:numCache>
                <c:formatCode>General</c:formatCode>
                <c:ptCount val="35"/>
                <c:pt idx="0">
                  <c:v>1</c:v>
                </c:pt>
                <c:pt idx="4">
                  <c:v>1</c:v>
                </c:pt>
                <c:pt idx="10">
                  <c:v>4</c:v>
                </c:pt>
                <c:pt idx="11">
                  <c:v>5</c:v>
                </c:pt>
                <c:pt idx="12">
                  <c:v>6</c:v>
                </c:pt>
                <c:pt idx="13">
                  <c:v>6</c:v>
                </c:pt>
                <c:pt idx="14">
                  <c:v>2</c:v>
                </c:pt>
              </c:numCache>
            </c:numRef>
          </c:val>
          <c:extLst xmlns:c16r2="http://schemas.microsoft.com/office/drawing/2015/06/chart">
            <c:ext xmlns:c16="http://schemas.microsoft.com/office/drawing/2014/chart" uri="{C3380CC4-5D6E-409C-BE32-E72D297353CC}">
              <c16:uniqueId val="{00000005-A025-C145-A373-9ADBD46DB174}"/>
            </c:ext>
          </c:extLst>
        </c:ser>
        <c:ser>
          <c:idx val="6"/>
          <c:order val="6"/>
          <c:tx>
            <c:strRef>
              <c:f>AMCc2!$S$36</c:f>
              <c:strCache>
                <c:ptCount val="1"/>
                <c:pt idx="0">
                  <c:v>32</c:v>
                </c:pt>
              </c:strCache>
            </c:strRef>
          </c:tx>
          <c:spPr>
            <a:solidFill>
              <a:srgbClr val="CCFFCC"/>
            </a:solidFill>
            <a:ln>
              <a:solidFill>
                <a:sysClr val="windowText" lastClr="000000"/>
              </a:solidFill>
            </a:ln>
          </c:spPr>
          <c:invertIfNegative val="0"/>
          <c:cat>
            <c:numRef>
              <c:f>AMCc2!$L$37:$L$71</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AMCc2!$S$37:$S$71</c:f>
              <c:numCache>
                <c:formatCode>General</c:formatCode>
                <c:ptCount val="35"/>
                <c:pt idx="9">
                  <c:v>2</c:v>
                </c:pt>
                <c:pt idx="11">
                  <c:v>7</c:v>
                </c:pt>
                <c:pt idx="12">
                  <c:v>3</c:v>
                </c:pt>
                <c:pt idx="13">
                  <c:v>2</c:v>
                </c:pt>
                <c:pt idx="14">
                  <c:v>1</c:v>
                </c:pt>
              </c:numCache>
            </c:numRef>
          </c:val>
          <c:extLst xmlns:c16r2="http://schemas.microsoft.com/office/drawing/2015/06/chart">
            <c:ext xmlns:c16="http://schemas.microsoft.com/office/drawing/2014/chart" uri="{C3380CC4-5D6E-409C-BE32-E72D297353CC}">
              <c16:uniqueId val="{00000006-A025-C145-A373-9ADBD46DB174}"/>
            </c:ext>
          </c:extLst>
        </c:ser>
        <c:ser>
          <c:idx val="7"/>
          <c:order val="7"/>
          <c:tx>
            <c:strRef>
              <c:f>AMCc2!$T$36</c:f>
              <c:strCache>
                <c:ptCount val="1"/>
                <c:pt idx="0">
                  <c:v>64</c:v>
                </c:pt>
              </c:strCache>
            </c:strRef>
          </c:tx>
          <c:spPr>
            <a:solidFill>
              <a:srgbClr val="FFCC00"/>
            </a:solidFill>
            <a:ln>
              <a:solidFill>
                <a:sysClr val="windowText" lastClr="000000"/>
              </a:solidFill>
            </a:ln>
          </c:spPr>
          <c:invertIfNegative val="0"/>
          <c:cat>
            <c:numRef>
              <c:f>AMCc2!$L$37:$L$71</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AMCc2!$T$37:$T$71</c:f>
              <c:numCache>
                <c:formatCode>General</c:formatCode>
                <c:ptCount val="35"/>
                <c:pt idx="0">
                  <c:v>1</c:v>
                </c:pt>
                <c:pt idx="2">
                  <c:v>1</c:v>
                </c:pt>
                <c:pt idx="9">
                  <c:v>1</c:v>
                </c:pt>
                <c:pt idx="13">
                  <c:v>2</c:v>
                </c:pt>
              </c:numCache>
            </c:numRef>
          </c:val>
          <c:extLst xmlns:c16r2="http://schemas.microsoft.com/office/drawing/2015/06/chart">
            <c:ext xmlns:c16="http://schemas.microsoft.com/office/drawing/2014/chart" uri="{C3380CC4-5D6E-409C-BE32-E72D297353CC}">
              <c16:uniqueId val="{00000007-A025-C145-A373-9ADBD46DB174}"/>
            </c:ext>
          </c:extLst>
        </c:ser>
        <c:ser>
          <c:idx val="8"/>
          <c:order val="8"/>
          <c:tx>
            <c:strRef>
              <c:f>AMCc2!$U$36</c:f>
              <c:strCache>
                <c:ptCount val="1"/>
                <c:pt idx="0">
                  <c:v>≥128</c:v>
                </c:pt>
              </c:strCache>
            </c:strRef>
          </c:tx>
          <c:spPr>
            <a:solidFill>
              <a:srgbClr val="FF0000"/>
            </a:solidFill>
            <a:ln>
              <a:solidFill>
                <a:sysClr val="windowText" lastClr="000000"/>
              </a:solidFill>
            </a:ln>
          </c:spPr>
          <c:invertIfNegative val="0"/>
          <c:cat>
            <c:numRef>
              <c:f>AMCc2!$L$37:$L$71</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AMCc2!$U$37:$U$71</c:f>
              <c:numCache>
                <c:formatCode>General</c:formatCode>
                <c:ptCount val="35"/>
                <c:pt idx="0">
                  <c:v>60</c:v>
                </c:pt>
                <c:pt idx="1">
                  <c:v>1</c:v>
                </c:pt>
                <c:pt idx="2">
                  <c:v>4</c:v>
                </c:pt>
                <c:pt idx="3">
                  <c:v>5</c:v>
                </c:pt>
                <c:pt idx="4">
                  <c:v>11</c:v>
                </c:pt>
                <c:pt idx="5">
                  <c:v>5</c:v>
                </c:pt>
                <c:pt idx="6">
                  <c:v>5</c:v>
                </c:pt>
                <c:pt idx="7">
                  <c:v>8</c:v>
                </c:pt>
                <c:pt idx="8">
                  <c:v>4</c:v>
                </c:pt>
                <c:pt idx="10">
                  <c:v>1</c:v>
                </c:pt>
              </c:numCache>
            </c:numRef>
          </c:val>
          <c:extLst xmlns:c16r2="http://schemas.microsoft.com/office/drawing/2015/06/chart">
            <c:ext xmlns:c16="http://schemas.microsoft.com/office/drawing/2014/chart" uri="{C3380CC4-5D6E-409C-BE32-E72D297353CC}">
              <c16:uniqueId val="{00000008-A025-C145-A373-9ADBD46DB174}"/>
            </c:ext>
          </c:extLst>
        </c:ser>
        <c:dLbls>
          <c:showLegendKey val="0"/>
          <c:showVal val="0"/>
          <c:showCatName val="0"/>
          <c:showSerName val="0"/>
          <c:showPercent val="0"/>
          <c:showBubbleSize val="0"/>
        </c:dLbls>
        <c:gapWidth val="100"/>
        <c:overlap val="100"/>
        <c:axId val="42550272"/>
        <c:axId val="31724608"/>
      </c:barChart>
      <c:catAx>
        <c:axId val="42550272"/>
        <c:scaling>
          <c:orientation val="minMax"/>
        </c:scaling>
        <c:delete val="0"/>
        <c:axPos val="b"/>
        <c:title>
          <c:tx>
            <c:rich>
              <a:bodyPr/>
              <a:lstStyle/>
              <a:p>
                <a:pPr>
                  <a:defRPr sz="1000"/>
                </a:pPr>
                <a:r>
                  <a:rPr lang="en-US" sz="1000" dirty="0" err="1" smtClean="0"/>
                  <a:t>Hemmhofdiameter</a:t>
                </a:r>
                <a:r>
                  <a:rPr lang="en-US" sz="1000" dirty="0" smtClean="0"/>
                  <a:t> </a:t>
                </a:r>
                <a:r>
                  <a:rPr lang="en-US" sz="1000" dirty="0"/>
                  <a:t>(mm)</a:t>
                </a:r>
              </a:p>
            </c:rich>
          </c:tx>
          <c:overlay val="0"/>
        </c:title>
        <c:numFmt formatCode="General" sourceLinked="1"/>
        <c:majorTickMark val="out"/>
        <c:minorTickMark val="none"/>
        <c:tickLblPos val="nextTo"/>
        <c:txPr>
          <a:bodyPr rot="-5400000" vert="horz"/>
          <a:lstStyle/>
          <a:p>
            <a:pPr>
              <a:defRPr sz="1000"/>
            </a:pPr>
            <a:endParaRPr lang="de-DE"/>
          </a:p>
        </c:txPr>
        <c:crossAx val="31724608"/>
        <c:crosses val="autoZero"/>
        <c:auto val="1"/>
        <c:lblAlgn val="ctr"/>
        <c:lblOffset val="100"/>
        <c:tickLblSkip val="2"/>
        <c:noMultiLvlLbl val="0"/>
      </c:catAx>
      <c:valAx>
        <c:axId val="31724608"/>
        <c:scaling>
          <c:orientation val="minMax"/>
        </c:scaling>
        <c:delete val="0"/>
        <c:axPos val="l"/>
        <c:title>
          <c:tx>
            <c:rich>
              <a:bodyPr rot="-5400000" vert="horz"/>
              <a:lstStyle/>
              <a:p>
                <a:pPr>
                  <a:defRPr sz="1000"/>
                </a:pPr>
                <a:r>
                  <a:rPr lang="en-US" sz="1000" dirty="0" err="1" smtClean="0"/>
                  <a:t>Anzahl</a:t>
                </a:r>
                <a:r>
                  <a:rPr lang="en-US" sz="1000" dirty="0" smtClean="0"/>
                  <a:t> </a:t>
                </a:r>
                <a:r>
                  <a:rPr lang="en-US" sz="1000" dirty="0" err="1" smtClean="0"/>
                  <a:t>Beobachtungen</a:t>
                </a:r>
                <a:endParaRPr lang="en-US" sz="1000" dirty="0"/>
              </a:p>
            </c:rich>
          </c:tx>
          <c:overlay val="0"/>
        </c:title>
        <c:numFmt formatCode="General" sourceLinked="1"/>
        <c:majorTickMark val="out"/>
        <c:minorTickMark val="none"/>
        <c:tickLblPos val="nextTo"/>
        <c:txPr>
          <a:bodyPr/>
          <a:lstStyle/>
          <a:p>
            <a:pPr>
              <a:defRPr sz="1000"/>
            </a:pPr>
            <a:endParaRPr lang="de-DE"/>
          </a:p>
        </c:txPr>
        <c:crossAx val="42550272"/>
        <c:crosses val="autoZero"/>
        <c:crossBetween val="between"/>
      </c:valAx>
      <c:spPr>
        <a:ln>
          <a:noFill/>
        </a:ln>
      </c:spPr>
    </c:plotArea>
    <c:legend>
      <c:legendPos val="r"/>
      <c:overlay val="0"/>
      <c:txPr>
        <a:bodyPr/>
        <a:lstStyle/>
        <a:p>
          <a:pPr>
            <a:defRPr sz="1000"/>
          </a:pPr>
          <a:endParaRPr lang="de-DE"/>
        </a:p>
      </c:txPr>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400"/>
            </a:pPr>
            <a:r>
              <a:rPr lang="en-US" sz="1600" b="1" i="0" baseline="0" dirty="0" smtClean="0">
                <a:effectLst/>
              </a:rPr>
              <a:t>Amoxicillin-</a:t>
            </a:r>
            <a:r>
              <a:rPr lang="en-US" sz="1600" b="1" i="0" baseline="0" dirty="0" err="1" smtClean="0">
                <a:effectLst/>
              </a:rPr>
              <a:t>Clavulansäure</a:t>
            </a:r>
            <a:r>
              <a:rPr lang="en-US" sz="1600" b="1" i="0" baseline="0" dirty="0" smtClean="0">
                <a:effectLst/>
              </a:rPr>
              <a:t> 20-10 µg vs MHK</a:t>
            </a:r>
            <a:endParaRPr lang="de-DE" sz="1400" dirty="0" smtClean="0">
              <a:effectLst/>
            </a:endParaRPr>
          </a:p>
          <a:p>
            <a:pPr algn="ctr">
              <a:defRPr sz="1400"/>
            </a:pPr>
            <a:r>
              <a:rPr lang="en-US" sz="1600" b="1" i="0" baseline="0" dirty="0" err="1" smtClean="0">
                <a:effectLst/>
              </a:rPr>
              <a:t>Enterobacterales</a:t>
            </a:r>
            <a:r>
              <a:rPr lang="en-US" sz="1600" b="1" i="0" baseline="0" dirty="0" smtClean="0">
                <a:effectLst/>
              </a:rPr>
              <a:t>, 325 Isolate</a:t>
            </a:r>
            <a:endParaRPr lang="de-DE" sz="1400" dirty="0">
              <a:effectLst/>
            </a:endParaRPr>
          </a:p>
        </c:rich>
      </c:tx>
      <c:overlay val="0"/>
    </c:title>
    <c:autoTitleDeleted val="0"/>
    <c:plotArea>
      <c:layout/>
      <c:barChart>
        <c:barDir val="col"/>
        <c:grouping val="stacked"/>
        <c:varyColors val="0"/>
        <c:ser>
          <c:idx val="0"/>
          <c:order val="0"/>
          <c:tx>
            <c:strRef>
              <c:f>AMCc2!$M$36</c:f>
              <c:strCache>
                <c:ptCount val="1"/>
                <c:pt idx="0">
                  <c:v>0.5</c:v>
                </c:pt>
              </c:strCache>
            </c:strRef>
          </c:tx>
          <c:spPr>
            <a:solidFill>
              <a:srgbClr val="003300"/>
            </a:solidFill>
            <a:ln>
              <a:solidFill>
                <a:sysClr val="windowText" lastClr="000000"/>
              </a:solidFill>
            </a:ln>
          </c:spPr>
          <c:invertIfNegative val="0"/>
          <c:cat>
            <c:numRef>
              <c:f>AMCc2!$L$37:$L$71</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AMCc2!$M$37:$M$71</c:f>
              <c:numCache>
                <c:formatCode>General</c:formatCode>
                <c:ptCount val="35"/>
                <c:pt idx="20">
                  <c:v>1</c:v>
                </c:pt>
                <c:pt idx="21">
                  <c:v>1</c:v>
                </c:pt>
                <c:pt idx="22">
                  <c:v>2</c:v>
                </c:pt>
                <c:pt idx="24">
                  <c:v>1</c:v>
                </c:pt>
              </c:numCache>
            </c:numRef>
          </c:val>
          <c:extLst xmlns:c16r2="http://schemas.microsoft.com/office/drawing/2015/06/chart">
            <c:ext xmlns:c16="http://schemas.microsoft.com/office/drawing/2014/chart" uri="{C3380CC4-5D6E-409C-BE32-E72D297353CC}">
              <c16:uniqueId val="{00000000-E9D6-FA45-B5DA-232DE6579F44}"/>
            </c:ext>
          </c:extLst>
        </c:ser>
        <c:ser>
          <c:idx val="1"/>
          <c:order val="1"/>
          <c:tx>
            <c:strRef>
              <c:f>AMCc2!$N$36</c:f>
              <c:strCache>
                <c:ptCount val="1"/>
                <c:pt idx="0">
                  <c:v>1</c:v>
                </c:pt>
              </c:strCache>
            </c:strRef>
          </c:tx>
          <c:spPr>
            <a:solidFill>
              <a:srgbClr val="336600"/>
            </a:solidFill>
            <a:ln>
              <a:solidFill>
                <a:sysClr val="windowText" lastClr="000000"/>
              </a:solidFill>
            </a:ln>
          </c:spPr>
          <c:invertIfNegative val="0"/>
          <c:cat>
            <c:numRef>
              <c:f>AMCc2!$L$37:$L$71</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AMCc2!$N$37:$N$71</c:f>
              <c:numCache>
                <c:formatCode>General</c:formatCode>
                <c:ptCount val="35"/>
                <c:pt idx="17">
                  <c:v>4</c:v>
                </c:pt>
                <c:pt idx="18">
                  <c:v>5</c:v>
                </c:pt>
                <c:pt idx="19">
                  <c:v>2</c:v>
                </c:pt>
                <c:pt idx="20">
                  <c:v>11</c:v>
                </c:pt>
                <c:pt idx="21">
                  <c:v>10</c:v>
                </c:pt>
                <c:pt idx="22">
                  <c:v>14</c:v>
                </c:pt>
                <c:pt idx="23">
                  <c:v>9</c:v>
                </c:pt>
                <c:pt idx="24">
                  <c:v>2</c:v>
                </c:pt>
              </c:numCache>
            </c:numRef>
          </c:val>
          <c:extLst xmlns:c16r2="http://schemas.microsoft.com/office/drawing/2015/06/chart">
            <c:ext xmlns:c16="http://schemas.microsoft.com/office/drawing/2014/chart" uri="{C3380CC4-5D6E-409C-BE32-E72D297353CC}">
              <c16:uniqueId val="{00000001-E9D6-FA45-B5DA-232DE6579F44}"/>
            </c:ext>
          </c:extLst>
        </c:ser>
        <c:ser>
          <c:idx val="2"/>
          <c:order val="2"/>
          <c:tx>
            <c:strRef>
              <c:f>AMCc2!$O$36</c:f>
              <c:strCache>
                <c:ptCount val="1"/>
                <c:pt idx="0">
                  <c:v>2</c:v>
                </c:pt>
              </c:strCache>
            </c:strRef>
          </c:tx>
          <c:spPr>
            <a:solidFill>
              <a:srgbClr val="008000"/>
            </a:solidFill>
            <a:ln>
              <a:solidFill>
                <a:sysClr val="windowText" lastClr="000000"/>
              </a:solidFill>
            </a:ln>
          </c:spPr>
          <c:invertIfNegative val="0"/>
          <c:cat>
            <c:numRef>
              <c:f>AMCc2!$L$37:$L$71</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AMCc2!$O$37:$O$71</c:f>
              <c:numCache>
                <c:formatCode>General</c:formatCode>
                <c:ptCount val="35"/>
                <c:pt idx="15">
                  <c:v>6</c:v>
                </c:pt>
                <c:pt idx="16">
                  <c:v>9</c:v>
                </c:pt>
                <c:pt idx="17">
                  <c:v>16</c:v>
                </c:pt>
                <c:pt idx="18">
                  <c:v>12</c:v>
                </c:pt>
                <c:pt idx="19">
                  <c:v>4</c:v>
                </c:pt>
                <c:pt idx="20">
                  <c:v>3</c:v>
                </c:pt>
                <c:pt idx="21">
                  <c:v>2</c:v>
                </c:pt>
                <c:pt idx="22">
                  <c:v>2</c:v>
                </c:pt>
                <c:pt idx="23">
                  <c:v>2</c:v>
                </c:pt>
              </c:numCache>
            </c:numRef>
          </c:val>
          <c:extLst xmlns:c16r2="http://schemas.microsoft.com/office/drawing/2015/06/chart">
            <c:ext xmlns:c16="http://schemas.microsoft.com/office/drawing/2014/chart" uri="{C3380CC4-5D6E-409C-BE32-E72D297353CC}">
              <c16:uniqueId val="{00000002-E9D6-FA45-B5DA-232DE6579F44}"/>
            </c:ext>
          </c:extLst>
        </c:ser>
        <c:ser>
          <c:idx val="3"/>
          <c:order val="3"/>
          <c:tx>
            <c:strRef>
              <c:f>AMCc2!$P$36</c:f>
              <c:strCache>
                <c:ptCount val="1"/>
                <c:pt idx="0">
                  <c:v>4</c:v>
                </c:pt>
              </c:strCache>
            </c:strRef>
          </c:tx>
          <c:spPr>
            <a:solidFill>
              <a:srgbClr val="00B050"/>
            </a:solidFill>
            <a:ln>
              <a:solidFill>
                <a:sysClr val="windowText" lastClr="000000"/>
              </a:solidFill>
            </a:ln>
          </c:spPr>
          <c:invertIfNegative val="0"/>
          <c:cat>
            <c:numRef>
              <c:f>AMCc2!$L$37:$L$71</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AMCc2!$P$37:$P$71</c:f>
              <c:numCache>
                <c:formatCode>General</c:formatCode>
                <c:ptCount val="35"/>
                <c:pt idx="13">
                  <c:v>3</c:v>
                </c:pt>
                <c:pt idx="14">
                  <c:v>14</c:v>
                </c:pt>
                <c:pt idx="15">
                  <c:v>6</c:v>
                </c:pt>
                <c:pt idx="16">
                  <c:v>8</c:v>
                </c:pt>
                <c:pt idx="17">
                  <c:v>5</c:v>
                </c:pt>
              </c:numCache>
            </c:numRef>
          </c:val>
          <c:extLst xmlns:c16r2="http://schemas.microsoft.com/office/drawing/2015/06/chart">
            <c:ext xmlns:c16="http://schemas.microsoft.com/office/drawing/2014/chart" uri="{C3380CC4-5D6E-409C-BE32-E72D297353CC}">
              <c16:uniqueId val="{00000003-E9D6-FA45-B5DA-232DE6579F44}"/>
            </c:ext>
          </c:extLst>
        </c:ser>
        <c:ser>
          <c:idx val="4"/>
          <c:order val="4"/>
          <c:tx>
            <c:strRef>
              <c:f>AMCc2!$Q$36</c:f>
              <c:strCache>
                <c:ptCount val="1"/>
                <c:pt idx="0">
                  <c:v>8</c:v>
                </c:pt>
              </c:strCache>
            </c:strRef>
          </c:tx>
          <c:spPr>
            <a:solidFill>
              <a:srgbClr val="92D050"/>
            </a:solidFill>
            <a:ln>
              <a:solidFill>
                <a:sysClr val="windowText" lastClr="000000"/>
              </a:solidFill>
            </a:ln>
          </c:spPr>
          <c:invertIfNegative val="0"/>
          <c:cat>
            <c:numRef>
              <c:f>AMCc2!$L$37:$L$71</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AMCc2!$Q$37:$Q$71</c:f>
              <c:numCache>
                <c:formatCode>General</c:formatCode>
                <c:ptCount val="35"/>
                <c:pt idx="8">
                  <c:v>1</c:v>
                </c:pt>
                <c:pt idx="12">
                  <c:v>2</c:v>
                </c:pt>
                <c:pt idx="13">
                  <c:v>7</c:v>
                </c:pt>
                <c:pt idx="14">
                  <c:v>5</c:v>
                </c:pt>
                <c:pt idx="15">
                  <c:v>6</c:v>
                </c:pt>
                <c:pt idx="16">
                  <c:v>1</c:v>
                </c:pt>
              </c:numCache>
            </c:numRef>
          </c:val>
          <c:extLst xmlns:c16r2="http://schemas.microsoft.com/office/drawing/2015/06/chart">
            <c:ext xmlns:c16="http://schemas.microsoft.com/office/drawing/2014/chart" uri="{C3380CC4-5D6E-409C-BE32-E72D297353CC}">
              <c16:uniqueId val="{00000004-E9D6-FA45-B5DA-232DE6579F44}"/>
            </c:ext>
          </c:extLst>
        </c:ser>
        <c:ser>
          <c:idx val="5"/>
          <c:order val="5"/>
          <c:tx>
            <c:strRef>
              <c:f>AMCc2!$R$36</c:f>
              <c:strCache>
                <c:ptCount val="1"/>
                <c:pt idx="0">
                  <c:v>16</c:v>
                </c:pt>
              </c:strCache>
            </c:strRef>
          </c:tx>
          <c:spPr>
            <a:solidFill>
              <a:srgbClr val="FFC000"/>
            </a:solidFill>
            <a:ln>
              <a:solidFill>
                <a:sysClr val="windowText" lastClr="000000"/>
              </a:solidFill>
            </a:ln>
          </c:spPr>
          <c:invertIfNegative val="0"/>
          <c:cat>
            <c:numRef>
              <c:f>AMCc2!$L$37:$L$71</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AMCc2!$R$37:$R$71</c:f>
              <c:numCache>
                <c:formatCode>General</c:formatCode>
                <c:ptCount val="35"/>
                <c:pt idx="0">
                  <c:v>1</c:v>
                </c:pt>
                <c:pt idx="4">
                  <c:v>1</c:v>
                </c:pt>
                <c:pt idx="10">
                  <c:v>4</c:v>
                </c:pt>
                <c:pt idx="11">
                  <c:v>5</c:v>
                </c:pt>
                <c:pt idx="12">
                  <c:v>6</c:v>
                </c:pt>
                <c:pt idx="13">
                  <c:v>6</c:v>
                </c:pt>
                <c:pt idx="14">
                  <c:v>2</c:v>
                </c:pt>
              </c:numCache>
            </c:numRef>
          </c:val>
          <c:extLst xmlns:c16r2="http://schemas.microsoft.com/office/drawing/2015/06/chart">
            <c:ext xmlns:c16="http://schemas.microsoft.com/office/drawing/2014/chart" uri="{C3380CC4-5D6E-409C-BE32-E72D297353CC}">
              <c16:uniqueId val="{00000005-E9D6-FA45-B5DA-232DE6579F44}"/>
            </c:ext>
          </c:extLst>
        </c:ser>
        <c:ser>
          <c:idx val="6"/>
          <c:order val="6"/>
          <c:tx>
            <c:strRef>
              <c:f>AMCc2!$S$36</c:f>
              <c:strCache>
                <c:ptCount val="1"/>
                <c:pt idx="0">
                  <c:v>32</c:v>
                </c:pt>
              </c:strCache>
            </c:strRef>
          </c:tx>
          <c:spPr>
            <a:solidFill>
              <a:srgbClr val="FF6600"/>
            </a:solidFill>
            <a:ln>
              <a:solidFill>
                <a:sysClr val="windowText" lastClr="000000"/>
              </a:solidFill>
            </a:ln>
          </c:spPr>
          <c:invertIfNegative val="0"/>
          <c:cat>
            <c:numRef>
              <c:f>AMCc2!$L$37:$L$71</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AMCc2!$S$37:$S$71</c:f>
              <c:numCache>
                <c:formatCode>General</c:formatCode>
                <c:ptCount val="35"/>
                <c:pt idx="9">
                  <c:v>2</c:v>
                </c:pt>
                <c:pt idx="11">
                  <c:v>7</c:v>
                </c:pt>
                <c:pt idx="12">
                  <c:v>3</c:v>
                </c:pt>
                <c:pt idx="13">
                  <c:v>2</c:v>
                </c:pt>
                <c:pt idx="14">
                  <c:v>1</c:v>
                </c:pt>
              </c:numCache>
            </c:numRef>
          </c:val>
          <c:extLst xmlns:c16r2="http://schemas.microsoft.com/office/drawing/2015/06/chart">
            <c:ext xmlns:c16="http://schemas.microsoft.com/office/drawing/2014/chart" uri="{C3380CC4-5D6E-409C-BE32-E72D297353CC}">
              <c16:uniqueId val="{00000006-E9D6-FA45-B5DA-232DE6579F44}"/>
            </c:ext>
          </c:extLst>
        </c:ser>
        <c:ser>
          <c:idx val="7"/>
          <c:order val="7"/>
          <c:tx>
            <c:strRef>
              <c:f>AMCc2!$T$36</c:f>
              <c:strCache>
                <c:ptCount val="1"/>
                <c:pt idx="0">
                  <c:v>64</c:v>
                </c:pt>
              </c:strCache>
            </c:strRef>
          </c:tx>
          <c:spPr>
            <a:solidFill>
              <a:srgbClr val="FF0000"/>
            </a:solidFill>
            <a:ln>
              <a:solidFill>
                <a:sysClr val="windowText" lastClr="000000"/>
              </a:solidFill>
            </a:ln>
          </c:spPr>
          <c:invertIfNegative val="0"/>
          <c:cat>
            <c:numRef>
              <c:f>AMCc2!$L$37:$L$71</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AMCc2!$T$37:$T$71</c:f>
              <c:numCache>
                <c:formatCode>General</c:formatCode>
                <c:ptCount val="35"/>
                <c:pt idx="0">
                  <c:v>1</c:v>
                </c:pt>
                <c:pt idx="2">
                  <c:v>1</c:v>
                </c:pt>
                <c:pt idx="9">
                  <c:v>1</c:v>
                </c:pt>
                <c:pt idx="13">
                  <c:v>2</c:v>
                </c:pt>
              </c:numCache>
            </c:numRef>
          </c:val>
          <c:extLst xmlns:c16r2="http://schemas.microsoft.com/office/drawing/2015/06/chart">
            <c:ext xmlns:c16="http://schemas.microsoft.com/office/drawing/2014/chart" uri="{C3380CC4-5D6E-409C-BE32-E72D297353CC}">
              <c16:uniqueId val="{00000007-E9D6-FA45-B5DA-232DE6579F44}"/>
            </c:ext>
          </c:extLst>
        </c:ser>
        <c:ser>
          <c:idx val="8"/>
          <c:order val="8"/>
          <c:tx>
            <c:strRef>
              <c:f>AMCc2!$U$36</c:f>
              <c:strCache>
                <c:ptCount val="1"/>
                <c:pt idx="0">
                  <c:v>≥128</c:v>
                </c:pt>
              </c:strCache>
            </c:strRef>
          </c:tx>
          <c:spPr>
            <a:solidFill>
              <a:srgbClr val="C00000"/>
            </a:solidFill>
            <a:ln>
              <a:solidFill>
                <a:sysClr val="windowText" lastClr="000000"/>
              </a:solidFill>
            </a:ln>
          </c:spPr>
          <c:invertIfNegative val="0"/>
          <c:cat>
            <c:numRef>
              <c:f>AMCc2!$L$37:$L$71</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AMCc2!$U$37:$U$71</c:f>
              <c:numCache>
                <c:formatCode>General</c:formatCode>
                <c:ptCount val="35"/>
                <c:pt idx="0">
                  <c:v>60</c:v>
                </c:pt>
                <c:pt idx="1">
                  <c:v>1</c:v>
                </c:pt>
                <c:pt idx="2">
                  <c:v>4</c:v>
                </c:pt>
                <c:pt idx="3">
                  <c:v>5</c:v>
                </c:pt>
                <c:pt idx="4">
                  <c:v>11</c:v>
                </c:pt>
                <c:pt idx="5">
                  <c:v>5</c:v>
                </c:pt>
                <c:pt idx="6">
                  <c:v>5</c:v>
                </c:pt>
                <c:pt idx="7">
                  <c:v>8</c:v>
                </c:pt>
                <c:pt idx="8">
                  <c:v>4</c:v>
                </c:pt>
                <c:pt idx="10">
                  <c:v>1</c:v>
                </c:pt>
              </c:numCache>
            </c:numRef>
          </c:val>
          <c:extLst xmlns:c16r2="http://schemas.microsoft.com/office/drawing/2015/06/chart">
            <c:ext xmlns:c16="http://schemas.microsoft.com/office/drawing/2014/chart" uri="{C3380CC4-5D6E-409C-BE32-E72D297353CC}">
              <c16:uniqueId val="{00000008-E9D6-FA45-B5DA-232DE6579F44}"/>
            </c:ext>
          </c:extLst>
        </c:ser>
        <c:dLbls>
          <c:showLegendKey val="0"/>
          <c:showVal val="0"/>
          <c:showCatName val="0"/>
          <c:showSerName val="0"/>
          <c:showPercent val="0"/>
          <c:showBubbleSize val="0"/>
        </c:dLbls>
        <c:gapWidth val="100"/>
        <c:overlap val="100"/>
        <c:axId val="80622080"/>
        <c:axId val="31726912"/>
      </c:barChart>
      <c:catAx>
        <c:axId val="80622080"/>
        <c:scaling>
          <c:orientation val="minMax"/>
        </c:scaling>
        <c:delete val="0"/>
        <c:axPos val="b"/>
        <c:title>
          <c:tx>
            <c:rich>
              <a:bodyPr/>
              <a:lstStyle/>
              <a:p>
                <a:pPr>
                  <a:defRPr sz="1000"/>
                </a:pPr>
                <a:r>
                  <a:rPr lang="en-US" sz="1000" dirty="0" err="1" smtClean="0"/>
                  <a:t>Hemmhofdiameter</a:t>
                </a:r>
                <a:r>
                  <a:rPr lang="en-US" sz="1000" dirty="0" smtClean="0"/>
                  <a:t> </a:t>
                </a:r>
                <a:r>
                  <a:rPr lang="en-US" sz="1000" dirty="0"/>
                  <a:t>(mm)</a:t>
                </a:r>
              </a:p>
            </c:rich>
          </c:tx>
          <c:overlay val="0"/>
        </c:title>
        <c:numFmt formatCode="General" sourceLinked="1"/>
        <c:majorTickMark val="out"/>
        <c:minorTickMark val="none"/>
        <c:tickLblPos val="nextTo"/>
        <c:txPr>
          <a:bodyPr rot="-5400000" vert="horz"/>
          <a:lstStyle/>
          <a:p>
            <a:pPr>
              <a:defRPr sz="1000"/>
            </a:pPr>
            <a:endParaRPr lang="de-DE"/>
          </a:p>
        </c:txPr>
        <c:crossAx val="31726912"/>
        <c:crosses val="autoZero"/>
        <c:auto val="1"/>
        <c:lblAlgn val="ctr"/>
        <c:lblOffset val="100"/>
        <c:tickLblSkip val="2"/>
        <c:noMultiLvlLbl val="0"/>
      </c:catAx>
      <c:valAx>
        <c:axId val="31726912"/>
        <c:scaling>
          <c:orientation val="minMax"/>
        </c:scaling>
        <c:delete val="0"/>
        <c:axPos val="l"/>
        <c:title>
          <c:tx>
            <c:rich>
              <a:bodyPr rot="-5400000" vert="horz"/>
              <a:lstStyle/>
              <a:p>
                <a:pPr>
                  <a:defRPr sz="600"/>
                </a:pPr>
                <a:r>
                  <a:rPr lang="en-US" sz="1100" b="1" i="0" baseline="0" dirty="0" err="1" smtClean="0">
                    <a:effectLst/>
                  </a:rPr>
                  <a:t>Anzahl</a:t>
                </a:r>
                <a:r>
                  <a:rPr lang="en-US" sz="1100" b="1" i="0" baseline="0" dirty="0" smtClean="0">
                    <a:effectLst/>
                  </a:rPr>
                  <a:t> </a:t>
                </a:r>
                <a:r>
                  <a:rPr lang="en-US" sz="1100" b="1" i="0" baseline="0" dirty="0" err="1" smtClean="0">
                    <a:effectLst/>
                  </a:rPr>
                  <a:t>Beobachtungen</a:t>
                </a:r>
                <a:endParaRPr lang="de-DE" sz="600" dirty="0">
                  <a:effectLst/>
                </a:endParaRPr>
              </a:p>
            </c:rich>
          </c:tx>
          <c:overlay val="0"/>
        </c:title>
        <c:numFmt formatCode="General" sourceLinked="1"/>
        <c:majorTickMark val="out"/>
        <c:minorTickMark val="none"/>
        <c:tickLblPos val="nextTo"/>
        <c:txPr>
          <a:bodyPr/>
          <a:lstStyle/>
          <a:p>
            <a:pPr>
              <a:defRPr sz="1000"/>
            </a:pPr>
            <a:endParaRPr lang="de-DE"/>
          </a:p>
        </c:txPr>
        <c:crossAx val="80622080"/>
        <c:crosses val="autoZero"/>
        <c:crossBetween val="between"/>
      </c:valAx>
      <c:spPr>
        <a:ln>
          <a:noFill/>
        </a:ln>
      </c:spPr>
    </c:plotArea>
    <c:legend>
      <c:legendPos val="r"/>
      <c:overlay val="0"/>
      <c:txPr>
        <a:bodyPr/>
        <a:lstStyle/>
        <a:p>
          <a:pPr>
            <a:defRPr sz="1000"/>
          </a:pPr>
          <a:endParaRPr lang="de-DE"/>
        </a:p>
      </c:tx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b="1" i="0" baseline="0" dirty="0" err="1" smtClean="0">
                <a:effectLst/>
              </a:rPr>
              <a:t>Piperacillin-Tazobactam</a:t>
            </a:r>
            <a:r>
              <a:rPr lang="en-US" sz="1600" b="1" i="0" baseline="0" dirty="0" smtClean="0">
                <a:effectLst/>
              </a:rPr>
              <a:t> </a:t>
            </a:r>
            <a:r>
              <a:rPr lang="en-US" sz="1600" b="1" i="0" baseline="0" dirty="0">
                <a:effectLst/>
              </a:rPr>
              <a:t>30-6 </a:t>
            </a:r>
            <a:r>
              <a:rPr lang="el-GR" sz="1600" b="1" i="0" baseline="0" dirty="0">
                <a:effectLst/>
              </a:rPr>
              <a:t>μ</a:t>
            </a:r>
            <a:r>
              <a:rPr lang="en-US" sz="1600" b="1" i="0" baseline="0" dirty="0">
                <a:effectLst/>
              </a:rPr>
              <a:t>g vs. </a:t>
            </a:r>
            <a:r>
              <a:rPr lang="en-US" sz="1600" b="1" i="0" baseline="0" dirty="0" smtClean="0">
                <a:effectLst/>
              </a:rPr>
              <a:t>MHK</a:t>
            </a:r>
            <a:r>
              <a:rPr lang="en-US" sz="1600" b="1" i="0" baseline="0" dirty="0">
                <a:effectLst/>
              </a:rPr>
              <a:t/>
            </a:r>
            <a:br>
              <a:rPr lang="en-US" sz="1600" b="1" i="0" baseline="0" dirty="0">
                <a:effectLst/>
              </a:rPr>
            </a:br>
            <a:r>
              <a:rPr lang="en-US" sz="1600" b="1" i="0" baseline="0" dirty="0">
                <a:effectLst/>
              </a:rPr>
              <a:t>Enterobacterales, </a:t>
            </a:r>
            <a:r>
              <a:rPr lang="en-US" sz="1600" b="1" i="0" baseline="0" dirty="0">
                <a:solidFill>
                  <a:sysClr val="windowText" lastClr="000000"/>
                </a:solidFill>
                <a:effectLst/>
              </a:rPr>
              <a:t>531 </a:t>
            </a:r>
            <a:r>
              <a:rPr lang="en-US" sz="1600" b="1" i="0" baseline="0" dirty="0" smtClean="0">
                <a:solidFill>
                  <a:sysClr val="windowText" lastClr="000000"/>
                </a:solidFill>
                <a:effectLst/>
              </a:rPr>
              <a:t>Isolate </a:t>
            </a:r>
            <a:r>
              <a:rPr lang="en-US" sz="1600" b="1" i="0" baseline="0" dirty="0">
                <a:effectLst/>
              </a:rPr>
              <a:t>(840 </a:t>
            </a:r>
            <a:r>
              <a:rPr lang="en-US" sz="1600" b="1" i="0" baseline="0" dirty="0" err="1" smtClean="0">
                <a:effectLst/>
              </a:rPr>
              <a:t>Korrelationen</a:t>
            </a:r>
            <a:r>
              <a:rPr lang="en-US" sz="1600" b="1" i="0" baseline="0" dirty="0" smtClean="0">
                <a:effectLst/>
              </a:rPr>
              <a:t>)</a:t>
            </a:r>
            <a:endParaRPr lang="sv-SE" sz="1600" dirty="0">
              <a:effectLst/>
            </a:endParaRPr>
          </a:p>
        </c:rich>
      </c:tx>
      <c:overlay val="0"/>
    </c:title>
    <c:autoTitleDeleted val="0"/>
    <c:plotArea>
      <c:layout/>
      <c:barChart>
        <c:barDir val="col"/>
        <c:grouping val="stacked"/>
        <c:varyColors val="0"/>
        <c:ser>
          <c:idx val="0"/>
          <c:order val="0"/>
          <c:tx>
            <c:strRef>
              <c:f>PTZ!$K$36</c:f>
              <c:strCache>
                <c:ptCount val="1"/>
                <c:pt idx="0">
                  <c:v>≤1</c:v>
                </c:pt>
              </c:strCache>
            </c:strRef>
          </c:tx>
          <c:spPr>
            <a:solidFill>
              <a:srgbClr val="00B050"/>
            </a:solidFill>
            <a:ln>
              <a:solidFill>
                <a:sysClr val="windowText" lastClr="000000"/>
              </a:solidFill>
            </a:ln>
          </c:spPr>
          <c:invertIfNegative val="0"/>
          <c:cat>
            <c:numRef>
              <c:f>PTZ!$J$37:$J$71</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PTZ!$K$37:$K$71</c:f>
              <c:numCache>
                <c:formatCode>General</c:formatCode>
                <c:ptCount val="35"/>
                <c:pt idx="15">
                  <c:v>2</c:v>
                </c:pt>
                <c:pt idx="16">
                  <c:v>3</c:v>
                </c:pt>
                <c:pt idx="17">
                  <c:v>8</c:v>
                </c:pt>
                <c:pt idx="18">
                  <c:v>12</c:v>
                </c:pt>
                <c:pt idx="19">
                  <c:v>21</c:v>
                </c:pt>
                <c:pt idx="20">
                  <c:v>10</c:v>
                </c:pt>
                <c:pt idx="21">
                  <c:v>11</c:v>
                </c:pt>
                <c:pt idx="22">
                  <c:v>7</c:v>
                </c:pt>
                <c:pt idx="23">
                  <c:v>13</c:v>
                </c:pt>
                <c:pt idx="24">
                  <c:v>2</c:v>
                </c:pt>
                <c:pt idx="26">
                  <c:v>2</c:v>
                </c:pt>
              </c:numCache>
            </c:numRef>
          </c:val>
          <c:extLst xmlns:c16r2="http://schemas.microsoft.com/office/drawing/2015/06/chart">
            <c:ext xmlns:c16="http://schemas.microsoft.com/office/drawing/2014/chart" uri="{C3380CC4-5D6E-409C-BE32-E72D297353CC}">
              <c16:uniqueId val="{00000000-D204-8F4D-8B00-31E8E361E0E4}"/>
            </c:ext>
          </c:extLst>
        </c:ser>
        <c:ser>
          <c:idx val="1"/>
          <c:order val="1"/>
          <c:tx>
            <c:strRef>
              <c:f>PTZ!$L$36</c:f>
              <c:strCache>
                <c:ptCount val="1"/>
                <c:pt idx="0">
                  <c:v>2</c:v>
                </c:pt>
              </c:strCache>
            </c:strRef>
          </c:tx>
          <c:spPr>
            <a:solidFill>
              <a:srgbClr val="92D050"/>
            </a:solidFill>
            <a:ln>
              <a:solidFill>
                <a:sysClr val="windowText" lastClr="000000"/>
              </a:solidFill>
            </a:ln>
          </c:spPr>
          <c:invertIfNegative val="0"/>
          <c:cat>
            <c:numRef>
              <c:f>PTZ!$J$37:$J$71</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PTZ!$L$37:$L$71</c:f>
              <c:numCache>
                <c:formatCode>General</c:formatCode>
                <c:ptCount val="35"/>
                <c:pt idx="13">
                  <c:v>3</c:v>
                </c:pt>
                <c:pt idx="14">
                  <c:v>1</c:v>
                </c:pt>
                <c:pt idx="15">
                  <c:v>7</c:v>
                </c:pt>
                <c:pt idx="16">
                  <c:v>21</c:v>
                </c:pt>
                <c:pt idx="17">
                  <c:v>23</c:v>
                </c:pt>
                <c:pt idx="18">
                  <c:v>31</c:v>
                </c:pt>
                <c:pt idx="19">
                  <c:v>17</c:v>
                </c:pt>
                <c:pt idx="20">
                  <c:v>18</c:v>
                </c:pt>
                <c:pt idx="21">
                  <c:v>6</c:v>
                </c:pt>
                <c:pt idx="22">
                  <c:v>3</c:v>
                </c:pt>
              </c:numCache>
            </c:numRef>
          </c:val>
          <c:extLst xmlns:c16r2="http://schemas.microsoft.com/office/drawing/2015/06/chart">
            <c:ext xmlns:c16="http://schemas.microsoft.com/office/drawing/2014/chart" uri="{C3380CC4-5D6E-409C-BE32-E72D297353CC}">
              <c16:uniqueId val="{00000001-D204-8F4D-8B00-31E8E361E0E4}"/>
            </c:ext>
          </c:extLst>
        </c:ser>
        <c:ser>
          <c:idx val="2"/>
          <c:order val="2"/>
          <c:tx>
            <c:strRef>
              <c:f>PTZ!$M$36</c:f>
              <c:strCache>
                <c:ptCount val="1"/>
                <c:pt idx="0">
                  <c:v>4</c:v>
                </c:pt>
              </c:strCache>
            </c:strRef>
          </c:tx>
          <c:spPr>
            <a:solidFill>
              <a:srgbClr val="00FF00"/>
            </a:solidFill>
            <a:ln>
              <a:solidFill>
                <a:sysClr val="windowText" lastClr="000000"/>
              </a:solidFill>
            </a:ln>
          </c:spPr>
          <c:invertIfNegative val="0"/>
          <c:cat>
            <c:numRef>
              <c:f>PTZ!$J$37:$J$71</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PTZ!$M$37:$M$71</c:f>
              <c:numCache>
                <c:formatCode>General</c:formatCode>
                <c:ptCount val="35"/>
                <c:pt idx="10">
                  <c:v>1</c:v>
                </c:pt>
                <c:pt idx="11">
                  <c:v>1</c:v>
                </c:pt>
                <c:pt idx="12">
                  <c:v>4</c:v>
                </c:pt>
                <c:pt idx="13">
                  <c:v>10</c:v>
                </c:pt>
                <c:pt idx="14">
                  <c:v>13</c:v>
                </c:pt>
                <c:pt idx="15">
                  <c:v>15</c:v>
                </c:pt>
                <c:pt idx="16">
                  <c:v>36</c:v>
                </c:pt>
                <c:pt idx="17">
                  <c:v>28</c:v>
                </c:pt>
                <c:pt idx="18">
                  <c:v>30</c:v>
                </c:pt>
                <c:pt idx="19">
                  <c:v>7</c:v>
                </c:pt>
                <c:pt idx="20">
                  <c:v>2</c:v>
                </c:pt>
              </c:numCache>
            </c:numRef>
          </c:val>
          <c:extLst xmlns:c16r2="http://schemas.microsoft.com/office/drawing/2015/06/chart">
            <c:ext xmlns:c16="http://schemas.microsoft.com/office/drawing/2014/chart" uri="{C3380CC4-5D6E-409C-BE32-E72D297353CC}">
              <c16:uniqueId val="{00000002-D204-8F4D-8B00-31E8E361E0E4}"/>
            </c:ext>
          </c:extLst>
        </c:ser>
        <c:ser>
          <c:idx val="3"/>
          <c:order val="3"/>
          <c:tx>
            <c:strRef>
              <c:f>PTZ!$N$36</c:f>
              <c:strCache>
                <c:ptCount val="1"/>
                <c:pt idx="0">
                  <c:v>8</c:v>
                </c:pt>
              </c:strCache>
            </c:strRef>
          </c:tx>
          <c:spPr>
            <a:solidFill>
              <a:srgbClr val="CCFFCC"/>
            </a:solidFill>
            <a:ln>
              <a:solidFill>
                <a:sysClr val="windowText" lastClr="000000"/>
              </a:solidFill>
            </a:ln>
          </c:spPr>
          <c:invertIfNegative val="0"/>
          <c:cat>
            <c:numRef>
              <c:f>PTZ!$J$37:$J$71</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PTZ!$N$37:$N$71</c:f>
              <c:numCache>
                <c:formatCode>General</c:formatCode>
                <c:ptCount val="35"/>
                <c:pt idx="10">
                  <c:v>2</c:v>
                </c:pt>
                <c:pt idx="11">
                  <c:v>3</c:v>
                </c:pt>
                <c:pt idx="12">
                  <c:v>10</c:v>
                </c:pt>
                <c:pt idx="13">
                  <c:v>19</c:v>
                </c:pt>
                <c:pt idx="14">
                  <c:v>15</c:v>
                </c:pt>
                <c:pt idx="15">
                  <c:v>11</c:v>
                </c:pt>
                <c:pt idx="16">
                  <c:v>8</c:v>
                </c:pt>
                <c:pt idx="17">
                  <c:v>3</c:v>
                </c:pt>
                <c:pt idx="18">
                  <c:v>3</c:v>
                </c:pt>
                <c:pt idx="20">
                  <c:v>2</c:v>
                </c:pt>
              </c:numCache>
            </c:numRef>
          </c:val>
          <c:extLst xmlns:c16r2="http://schemas.microsoft.com/office/drawing/2015/06/chart">
            <c:ext xmlns:c16="http://schemas.microsoft.com/office/drawing/2014/chart" uri="{C3380CC4-5D6E-409C-BE32-E72D297353CC}">
              <c16:uniqueId val="{00000003-D204-8F4D-8B00-31E8E361E0E4}"/>
            </c:ext>
          </c:extLst>
        </c:ser>
        <c:ser>
          <c:idx val="4"/>
          <c:order val="4"/>
          <c:tx>
            <c:strRef>
              <c:f>PTZ!$O$36</c:f>
              <c:strCache>
                <c:ptCount val="1"/>
                <c:pt idx="0">
                  <c:v>16</c:v>
                </c:pt>
              </c:strCache>
            </c:strRef>
          </c:tx>
          <c:spPr>
            <a:solidFill>
              <a:srgbClr val="FFFF00"/>
            </a:solidFill>
            <a:ln>
              <a:solidFill>
                <a:sysClr val="windowText" lastClr="000000"/>
              </a:solidFill>
            </a:ln>
          </c:spPr>
          <c:invertIfNegative val="0"/>
          <c:cat>
            <c:numRef>
              <c:f>PTZ!$J$37:$J$71</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PTZ!$O$37:$O$71</c:f>
              <c:numCache>
                <c:formatCode>General</c:formatCode>
                <c:ptCount val="35"/>
                <c:pt idx="8">
                  <c:v>4</c:v>
                </c:pt>
                <c:pt idx="9">
                  <c:v>7</c:v>
                </c:pt>
                <c:pt idx="10">
                  <c:v>14</c:v>
                </c:pt>
                <c:pt idx="11">
                  <c:v>19</c:v>
                </c:pt>
                <c:pt idx="12">
                  <c:v>13</c:v>
                </c:pt>
                <c:pt idx="13">
                  <c:v>13</c:v>
                </c:pt>
                <c:pt idx="14">
                  <c:v>3</c:v>
                </c:pt>
                <c:pt idx="15">
                  <c:v>4</c:v>
                </c:pt>
                <c:pt idx="16">
                  <c:v>1</c:v>
                </c:pt>
                <c:pt idx="19">
                  <c:v>1</c:v>
                </c:pt>
              </c:numCache>
            </c:numRef>
          </c:val>
          <c:extLst xmlns:c16r2="http://schemas.microsoft.com/office/drawing/2015/06/chart">
            <c:ext xmlns:c16="http://schemas.microsoft.com/office/drawing/2014/chart" uri="{C3380CC4-5D6E-409C-BE32-E72D297353CC}">
              <c16:uniqueId val="{00000004-D204-8F4D-8B00-31E8E361E0E4}"/>
            </c:ext>
          </c:extLst>
        </c:ser>
        <c:ser>
          <c:idx val="5"/>
          <c:order val="5"/>
          <c:tx>
            <c:strRef>
              <c:f>PTZ!$P$36</c:f>
              <c:strCache>
                <c:ptCount val="1"/>
                <c:pt idx="0">
                  <c:v>32</c:v>
                </c:pt>
              </c:strCache>
            </c:strRef>
          </c:tx>
          <c:spPr>
            <a:solidFill>
              <a:srgbClr val="FFC000"/>
            </a:solidFill>
            <a:ln>
              <a:solidFill>
                <a:sysClr val="windowText" lastClr="000000"/>
              </a:solidFill>
            </a:ln>
          </c:spPr>
          <c:invertIfNegative val="0"/>
          <c:cat>
            <c:numRef>
              <c:f>PTZ!$J$37:$J$71</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PTZ!$P$37:$P$71</c:f>
              <c:numCache>
                <c:formatCode>General</c:formatCode>
                <c:ptCount val="35"/>
                <c:pt idx="6">
                  <c:v>2</c:v>
                </c:pt>
                <c:pt idx="7">
                  <c:v>4</c:v>
                </c:pt>
                <c:pt idx="8">
                  <c:v>8</c:v>
                </c:pt>
                <c:pt idx="9">
                  <c:v>13</c:v>
                </c:pt>
                <c:pt idx="10">
                  <c:v>14</c:v>
                </c:pt>
                <c:pt idx="11">
                  <c:v>12</c:v>
                </c:pt>
                <c:pt idx="12">
                  <c:v>5</c:v>
                </c:pt>
                <c:pt idx="13">
                  <c:v>4</c:v>
                </c:pt>
                <c:pt idx="15">
                  <c:v>1</c:v>
                </c:pt>
              </c:numCache>
            </c:numRef>
          </c:val>
          <c:extLst xmlns:c16r2="http://schemas.microsoft.com/office/drawing/2015/06/chart">
            <c:ext xmlns:c16="http://schemas.microsoft.com/office/drawing/2014/chart" uri="{C3380CC4-5D6E-409C-BE32-E72D297353CC}">
              <c16:uniqueId val="{00000005-D204-8F4D-8B00-31E8E361E0E4}"/>
            </c:ext>
          </c:extLst>
        </c:ser>
        <c:ser>
          <c:idx val="6"/>
          <c:order val="6"/>
          <c:tx>
            <c:strRef>
              <c:f>PTZ!$Q$36</c:f>
              <c:strCache>
                <c:ptCount val="1"/>
                <c:pt idx="0">
                  <c:v>64</c:v>
                </c:pt>
              </c:strCache>
            </c:strRef>
          </c:tx>
          <c:spPr>
            <a:solidFill>
              <a:srgbClr val="FF0000"/>
            </a:solidFill>
            <a:ln>
              <a:solidFill>
                <a:sysClr val="windowText" lastClr="000000"/>
              </a:solidFill>
            </a:ln>
          </c:spPr>
          <c:invertIfNegative val="0"/>
          <c:cat>
            <c:numRef>
              <c:f>PTZ!$J$37:$J$71</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PTZ!$Q$37:$Q$71</c:f>
              <c:numCache>
                <c:formatCode>General</c:formatCode>
                <c:ptCount val="35"/>
                <c:pt idx="0">
                  <c:v>2</c:v>
                </c:pt>
                <c:pt idx="2">
                  <c:v>1</c:v>
                </c:pt>
                <c:pt idx="3">
                  <c:v>1</c:v>
                </c:pt>
                <c:pt idx="4">
                  <c:v>2</c:v>
                </c:pt>
                <c:pt idx="5">
                  <c:v>3</c:v>
                </c:pt>
                <c:pt idx="6">
                  <c:v>5</c:v>
                </c:pt>
                <c:pt idx="7">
                  <c:v>5</c:v>
                </c:pt>
                <c:pt idx="8">
                  <c:v>4</c:v>
                </c:pt>
                <c:pt idx="9">
                  <c:v>6</c:v>
                </c:pt>
                <c:pt idx="10">
                  <c:v>4</c:v>
                </c:pt>
                <c:pt idx="11">
                  <c:v>1</c:v>
                </c:pt>
                <c:pt idx="12">
                  <c:v>1</c:v>
                </c:pt>
                <c:pt idx="13">
                  <c:v>1</c:v>
                </c:pt>
              </c:numCache>
            </c:numRef>
          </c:val>
          <c:extLst xmlns:c16r2="http://schemas.microsoft.com/office/drawing/2015/06/chart">
            <c:ext xmlns:c16="http://schemas.microsoft.com/office/drawing/2014/chart" uri="{C3380CC4-5D6E-409C-BE32-E72D297353CC}">
              <c16:uniqueId val="{00000006-D204-8F4D-8B00-31E8E361E0E4}"/>
            </c:ext>
          </c:extLst>
        </c:ser>
        <c:ser>
          <c:idx val="7"/>
          <c:order val="7"/>
          <c:tx>
            <c:strRef>
              <c:f>PTZ!$R$36</c:f>
              <c:strCache>
                <c:ptCount val="1"/>
                <c:pt idx="0">
                  <c:v> ≥128</c:v>
                </c:pt>
              </c:strCache>
            </c:strRef>
          </c:tx>
          <c:spPr>
            <a:solidFill>
              <a:srgbClr val="C00000"/>
            </a:solidFill>
            <a:ln>
              <a:solidFill>
                <a:sysClr val="windowText" lastClr="000000"/>
              </a:solidFill>
            </a:ln>
          </c:spPr>
          <c:invertIfNegative val="0"/>
          <c:cat>
            <c:numRef>
              <c:f>PTZ!$J$37:$J$71</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PTZ!$R$37:$R$71</c:f>
              <c:numCache>
                <c:formatCode>General</c:formatCode>
                <c:ptCount val="35"/>
                <c:pt idx="0">
                  <c:v>85</c:v>
                </c:pt>
                <c:pt idx="1">
                  <c:v>2</c:v>
                </c:pt>
                <c:pt idx="2">
                  <c:v>11</c:v>
                </c:pt>
                <c:pt idx="3">
                  <c:v>15</c:v>
                </c:pt>
                <c:pt idx="4">
                  <c:v>17</c:v>
                </c:pt>
                <c:pt idx="5">
                  <c:v>16</c:v>
                </c:pt>
                <c:pt idx="6">
                  <c:v>19</c:v>
                </c:pt>
                <c:pt idx="7">
                  <c:v>15</c:v>
                </c:pt>
                <c:pt idx="8">
                  <c:v>11</c:v>
                </c:pt>
                <c:pt idx="9">
                  <c:v>11</c:v>
                </c:pt>
                <c:pt idx="10">
                  <c:v>10</c:v>
                </c:pt>
                <c:pt idx="11">
                  <c:v>3</c:v>
                </c:pt>
                <c:pt idx="12">
                  <c:v>2</c:v>
                </c:pt>
                <c:pt idx="13">
                  <c:v>1</c:v>
                </c:pt>
              </c:numCache>
            </c:numRef>
          </c:val>
          <c:extLst xmlns:c16r2="http://schemas.microsoft.com/office/drawing/2015/06/chart">
            <c:ext xmlns:c16="http://schemas.microsoft.com/office/drawing/2014/chart" uri="{C3380CC4-5D6E-409C-BE32-E72D297353CC}">
              <c16:uniqueId val="{00000007-D204-8F4D-8B00-31E8E361E0E4}"/>
            </c:ext>
          </c:extLst>
        </c:ser>
        <c:dLbls>
          <c:showLegendKey val="0"/>
          <c:showVal val="0"/>
          <c:showCatName val="0"/>
          <c:showSerName val="0"/>
          <c:showPercent val="0"/>
          <c:showBubbleSize val="0"/>
        </c:dLbls>
        <c:gapWidth val="100"/>
        <c:overlap val="100"/>
        <c:axId val="82613760"/>
        <c:axId val="31729920"/>
      </c:barChart>
      <c:catAx>
        <c:axId val="82613760"/>
        <c:scaling>
          <c:orientation val="minMax"/>
        </c:scaling>
        <c:delete val="0"/>
        <c:axPos val="b"/>
        <c:title>
          <c:tx>
            <c:rich>
              <a:bodyPr/>
              <a:lstStyle/>
              <a:p>
                <a:pPr>
                  <a:defRPr sz="1000"/>
                </a:pPr>
                <a:r>
                  <a:rPr lang="en-US" sz="1000" dirty="0" err="1" smtClean="0"/>
                  <a:t>Hemmhofdiameter</a:t>
                </a:r>
                <a:r>
                  <a:rPr lang="en-US" sz="1000" dirty="0" smtClean="0"/>
                  <a:t> </a:t>
                </a:r>
                <a:r>
                  <a:rPr lang="en-US" sz="1000" dirty="0"/>
                  <a:t>(mm)</a:t>
                </a:r>
              </a:p>
            </c:rich>
          </c:tx>
          <c:overlay val="0"/>
        </c:title>
        <c:numFmt formatCode="General" sourceLinked="1"/>
        <c:majorTickMark val="out"/>
        <c:minorTickMark val="none"/>
        <c:tickLblPos val="nextTo"/>
        <c:txPr>
          <a:bodyPr rot="-5400000" vert="horz"/>
          <a:lstStyle/>
          <a:p>
            <a:pPr>
              <a:defRPr sz="1000"/>
            </a:pPr>
            <a:endParaRPr lang="de-DE"/>
          </a:p>
        </c:txPr>
        <c:crossAx val="31729920"/>
        <c:crosses val="autoZero"/>
        <c:auto val="1"/>
        <c:lblAlgn val="ctr"/>
        <c:lblOffset val="100"/>
        <c:tickLblSkip val="2"/>
        <c:noMultiLvlLbl val="0"/>
      </c:catAx>
      <c:valAx>
        <c:axId val="31729920"/>
        <c:scaling>
          <c:orientation val="minMax"/>
        </c:scaling>
        <c:delete val="0"/>
        <c:axPos val="l"/>
        <c:title>
          <c:tx>
            <c:rich>
              <a:bodyPr rot="-5400000" vert="horz"/>
              <a:lstStyle/>
              <a:p>
                <a:pPr>
                  <a:defRPr sz="1000"/>
                </a:pPr>
                <a:r>
                  <a:rPr lang="en-US" sz="1000" dirty="0" err="1" smtClean="0"/>
                  <a:t>Anzahl</a:t>
                </a:r>
                <a:r>
                  <a:rPr lang="en-US" sz="1000" dirty="0" smtClean="0"/>
                  <a:t> </a:t>
                </a:r>
                <a:r>
                  <a:rPr lang="en-US" sz="1000" dirty="0" err="1" smtClean="0"/>
                  <a:t>Beobachtungen</a:t>
                </a:r>
                <a:endParaRPr lang="en-US" sz="1000" dirty="0"/>
              </a:p>
            </c:rich>
          </c:tx>
          <c:overlay val="0"/>
        </c:title>
        <c:numFmt formatCode="General" sourceLinked="1"/>
        <c:majorTickMark val="out"/>
        <c:minorTickMark val="none"/>
        <c:tickLblPos val="nextTo"/>
        <c:txPr>
          <a:bodyPr/>
          <a:lstStyle/>
          <a:p>
            <a:pPr>
              <a:defRPr sz="1000"/>
            </a:pPr>
            <a:endParaRPr lang="de-DE"/>
          </a:p>
        </c:txPr>
        <c:crossAx val="82613760"/>
        <c:crosses val="autoZero"/>
        <c:crossBetween val="between"/>
      </c:valAx>
      <c:spPr>
        <a:ln>
          <a:noFill/>
        </a:ln>
      </c:spPr>
    </c:plotArea>
    <c:legend>
      <c:legendPos val="r"/>
      <c:overlay val="0"/>
      <c:txPr>
        <a:bodyPr/>
        <a:lstStyle/>
        <a:p>
          <a:pPr>
            <a:defRPr sz="1000"/>
          </a:pPr>
          <a:endParaRPr lang="de-DE"/>
        </a:p>
      </c:txPr>
    </c:legend>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err="1" smtClean="0"/>
              <a:t>Ceftarolin</a:t>
            </a:r>
            <a:r>
              <a:rPr lang="en-US" sz="1600" dirty="0" smtClean="0"/>
              <a:t> </a:t>
            </a:r>
            <a:r>
              <a:rPr lang="en-US" sz="1600" dirty="0"/>
              <a:t>5 µg vs. </a:t>
            </a:r>
            <a:r>
              <a:rPr lang="en-US" sz="1600" dirty="0" smtClean="0"/>
              <a:t>MHK</a:t>
            </a:r>
            <a:endParaRPr lang="en-US" sz="1600" dirty="0"/>
          </a:p>
          <a:p>
            <a:pPr>
              <a:defRPr sz="1600"/>
            </a:pPr>
            <a:r>
              <a:rPr lang="en-US" sz="1600" i="1" dirty="0"/>
              <a:t>S. </a:t>
            </a:r>
            <a:r>
              <a:rPr lang="en-US" sz="1600" i="1" dirty="0" err="1"/>
              <a:t>aureus</a:t>
            </a:r>
            <a:r>
              <a:rPr lang="en-US" sz="1600" dirty="0"/>
              <a:t>,</a:t>
            </a:r>
            <a:r>
              <a:rPr lang="en-US" sz="1600" baseline="0" dirty="0"/>
              <a:t> 216 </a:t>
            </a:r>
            <a:r>
              <a:rPr lang="en-US" sz="1600" baseline="0" dirty="0" smtClean="0"/>
              <a:t>Isolate </a:t>
            </a:r>
            <a:r>
              <a:rPr lang="en-US" sz="1600" baseline="0" dirty="0"/>
              <a:t>(593 </a:t>
            </a:r>
            <a:r>
              <a:rPr lang="en-US" sz="1600" baseline="0" dirty="0" err="1" smtClean="0"/>
              <a:t>Korrelationen</a:t>
            </a:r>
            <a:r>
              <a:rPr lang="en-US" sz="1600" baseline="0" dirty="0" smtClean="0"/>
              <a:t>)</a:t>
            </a:r>
            <a:endParaRPr lang="en-US" sz="1600" dirty="0"/>
          </a:p>
        </c:rich>
      </c:tx>
      <c:overlay val="0"/>
    </c:title>
    <c:autoTitleDeleted val="0"/>
    <c:plotArea>
      <c:layout/>
      <c:barChart>
        <c:barDir val="col"/>
        <c:grouping val="stacked"/>
        <c:varyColors val="0"/>
        <c:ser>
          <c:idx val="0"/>
          <c:order val="0"/>
          <c:tx>
            <c:strRef>
              <c:f>CPT!$I$33</c:f>
              <c:strCache>
                <c:ptCount val="1"/>
                <c:pt idx="0">
                  <c:v>0.06</c:v>
                </c:pt>
              </c:strCache>
            </c:strRef>
          </c:tx>
          <c:spPr>
            <a:solidFill>
              <a:srgbClr val="006600"/>
            </a:solidFill>
            <a:ln>
              <a:solidFill>
                <a:sysClr val="windowText" lastClr="000000"/>
              </a:solidFill>
            </a:ln>
          </c:spPr>
          <c:invertIfNegative val="0"/>
          <c:cat>
            <c:numRef>
              <c:f>CPT!$H$34:$H$68</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CPT!$I$34:$I$68</c:f>
              <c:numCache>
                <c:formatCode>General</c:formatCode>
                <c:ptCount val="35"/>
                <c:pt idx="23">
                  <c:v>2</c:v>
                </c:pt>
                <c:pt idx="24">
                  <c:v>2</c:v>
                </c:pt>
                <c:pt idx="25">
                  <c:v>1</c:v>
                </c:pt>
                <c:pt idx="26">
                  <c:v>3</c:v>
                </c:pt>
                <c:pt idx="27">
                  <c:v>1</c:v>
                </c:pt>
                <c:pt idx="28">
                  <c:v>2</c:v>
                </c:pt>
                <c:pt idx="29">
                  <c:v>2</c:v>
                </c:pt>
                <c:pt idx="30">
                  <c:v>1</c:v>
                </c:pt>
              </c:numCache>
            </c:numRef>
          </c:val>
          <c:extLst xmlns:c16r2="http://schemas.microsoft.com/office/drawing/2015/06/chart">
            <c:ext xmlns:c16="http://schemas.microsoft.com/office/drawing/2014/chart" uri="{C3380CC4-5D6E-409C-BE32-E72D297353CC}">
              <c16:uniqueId val="{00000000-DCB4-454D-8788-CA05FF30AD44}"/>
            </c:ext>
          </c:extLst>
        </c:ser>
        <c:ser>
          <c:idx val="1"/>
          <c:order val="1"/>
          <c:tx>
            <c:strRef>
              <c:f>CPT!$J$33</c:f>
              <c:strCache>
                <c:ptCount val="1"/>
                <c:pt idx="0">
                  <c:v>0.125</c:v>
                </c:pt>
              </c:strCache>
            </c:strRef>
          </c:tx>
          <c:spPr>
            <a:solidFill>
              <a:srgbClr val="336600"/>
            </a:solidFill>
            <a:ln>
              <a:solidFill>
                <a:sysClr val="windowText" lastClr="000000"/>
              </a:solidFill>
            </a:ln>
          </c:spPr>
          <c:invertIfNegative val="0"/>
          <c:cat>
            <c:numRef>
              <c:f>CPT!$H$34:$H$68</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CPT!$J$34:$J$68</c:f>
              <c:numCache>
                <c:formatCode>General</c:formatCode>
                <c:ptCount val="35"/>
                <c:pt idx="20">
                  <c:v>1</c:v>
                </c:pt>
                <c:pt idx="21">
                  <c:v>3</c:v>
                </c:pt>
                <c:pt idx="22">
                  <c:v>3</c:v>
                </c:pt>
                <c:pt idx="23">
                  <c:v>4</c:v>
                </c:pt>
                <c:pt idx="24">
                  <c:v>7</c:v>
                </c:pt>
                <c:pt idx="25">
                  <c:v>5</c:v>
                </c:pt>
                <c:pt idx="26">
                  <c:v>9</c:v>
                </c:pt>
                <c:pt idx="27">
                  <c:v>8</c:v>
                </c:pt>
                <c:pt idx="28">
                  <c:v>2</c:v>
                </c:pt>
                <c:pt idx="29">
                  <c:v>4</c:v>
                </c:pt>
                <c:pt idx="30">
                  <c:v>1</c:v>
                </c:pt>
              </c:numCache>
            </c:numRef>
          </c:val>
          <c:extLst xmlns:c16r2="http://schemas.microsoft.com/office/drawing/2015/06/chart">
            <c:ext xmlns:c16="http://schemas.microsoft.com/office/drawing/2014/chart" uri="{C3380CC4-5D6E-409C-BE32-E72D297353CC}">
              <c16:uniqueId val="{00000001-DCB4-454D-8788-CA05FF30AD44}"/>
            </c:ext>
          </c:extLst>
        </c:ser>
        <c:ser>
          <c:idx val="2"/>
          <c:order val="2"/>
          <c:tx>
            <c:strRef>
              <c:f>CPT!$K$33</c:f>
              <c:strCache>
                <c:ptCount val="1"/>
                <c:pt idx="0">
                  <c:v>0.25</c:v>
                </c:pt>
              </c:strCache>
            </c:strRef>
          </c:tx>
          <c:spPr>
            <a:solidFill>
              <a:srgbClr val="00B050"/>
            </a:solidFill>
            <a:ln>
              <a:solidFill>
                <a:sysClr val="windowText" lastClr="000000"/>
              </a:solidFill>
            </a:ln>
          </c:spPr>
          <c:invertIfNegative val="0"/>
          <c:cat>
            <c:numRef>
              <c:f>CPT!$H$34:$H$68</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CPT!$K$34:$K$68</c:f>
              <c:numCache>
                <c:formatCode>General</c:formatCode>
                <c:ptCount val="35"/>
                <c:pt idx="16">
                  <c:v>1</c:v>
                </c:pt>
                <c:pt idx="17">
                  <c:v>2</c:v>
                </c:pt>
                <c:pt idx="18">
                  <c:v>6</c:v>
                </c:pt>
                <c:pt idx="19">
                  <c:v>10</c:v>
                </c:pt>
                <c:pt idx="20">
                  <c:v>10</c:v>
                </c:pt>
                <c:pt idx="21">
                  <c:v>17</c:v>
                </c:pt>
                <c:pt idx="22">
                  <c:v>19</c:v>
                </c:pt>
                <c:pt idx="23">
                  <c:v>9</c:v>
                </c:pt>
                <c:pt idx="24">
                  <c:v>7</c:v>
                </c:pt>
                <c:pt idx="25">
                  <c:v>2</c:v>
                </c:pt>
                <c:pt idx="26">
                  <c:v>1</c:v>
                </c:pt>
                <c:pt idx="27">
                  <c:v>2</c:v>
                </c:pt>
              </c:numCache>
            </c:numRef>
          </c:val>
          <c:extLst xmlns:c16r2="http://schemas.microsoft.com/office/drawing/2015/06/chart">
            <c:ext xmlns:c16="http://schemas.microsoft.com/office/drawing/2014/chart" uri="{C3380CC4-5D6E-409C-BE32-E72D297353CC}">
              <c16:uniqueId val="{00000002-DCB4-454D-8788-CA05FF30AD44}"/>
            </c:ext>
          </c:extLst>
        </c:ser>
        <c:ser>
          <c:idx val="3"/>
          <c:order val="3"/>
          <c:tx>
            <c:strRef>
              <c:f>CPT!$L$33</c:f>
              <c:strCache>
                <c:ptCount val="1"/>
                <c:pt idx="0">
                  <c:v>0.5</c:v>
                </c:pt>
              </c:strCache>
            </c:strRef>
          </c:tx>
          <c:spPr>
            <a:solidFill>
              <a:srgbClr val="00FF00"/>
            </a:solidFill>
            <a:ln>
              <a:solidFill>
                <a:sysClr val="windowText" lastClr="000000"/>
              </a:solidFill>
            </a:ln>
          </c:spPr>
          <c:invertIfNegative val="0"/>
          <c:cat>
            <c:numRef>
              <c:f>CPT!$H$34:$H$68</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CPT!$L$34:$L$68</c:f>
              <c:numCache>
                <c:formatCode>General</c:formatCode>
                <c:ptCount val="35"/>
                <c:pt idx="12">
                  <c:v>1</c:v>
                </c:pt>
                <c:pt idx="13">
                  <c:v>4</c:v>
                </c:pt>
                <c:pt idx="14">
                  <c:v>16</c:v>
                </c:pt>
                <c:pt idx="15">
                  <c:v>20</c:v>
                </c:pt>
                <c:pt idx="16">
                  <c:v>28</c:v>
                </c:pt>
                <c:pt idx="17">
                  <c:v>20</c:v>
                </c:pt>
                <c:pt idx="18">
                  <c:v>16</c:v>
                </c:pt>
                <c:pt idx="19">
                  <c:v>10</c:v>
                </c:pt>
                <c:pt idx="20">
                  <c:v>1</c:v>
                </c:pt>
                <c:pt idx="21">
                  <c:v>3</c:v>
                </c:pt>
                <c:pt idx="22">
                  <c:v>2</c:v>
                </c:pt>
              </c:numCache>
            </c:numRef>
          </c:val>
          <c:extLst xmlns:c16r2="http://schemas.microsoft.com/office/drawing/2015/06/chart">
            <c:ext xmlns:c16="http://schemas.microsoft.com/office/drawing/2014/chart" uri="{C3380CC4-5D6E-409C-BE32-E72D297353CC}">
              <c16:uniqueId val="{00000003-DCB4-454D-8788-CA05FF30AD44}"/>
            </c:ext>
          </c:extLst>
        </c:ser>
        <c:ser>
          <c:idx val="4"/>
          <c:order val="4"/>
          <c:tx>
            <c:strRef>
              <c:f>CPT!$M$33</c:f>
              <c:strCache>
                <c:ptCount val="1"/>
                <c:pt idx="0">
                  <c:v>1</c:v>
                </c:pt>
              </c:strCache>
            </c:strRef>
          </c:tx>
          <c:spPr>
            <a:solidFill>
              <a:srgbClr val="92D050"/>
            </a:solidFill>
            <a:ln>
              <a:solidFill>
                <a:sysClr val="windowText" lastClr="000000"/>
              </a:solidFill>
            </a:ln>
          </c:spPr>
          <c:invertIfNegative val="0"/>
          <c:cat>
            <c:numRef>
              <c:f>CPT!$H$34:$H$68</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CPT!$M$34:$M$68</c:f>
              <c:numCache>
                <c:formatCode>General</c:formatCode>
                <c:ptCount val="35"/>
                <c:pt idx="11">
                  <c:v>6</c:v>
                </c:pt>
                <c:pt idx="12">
                  <c:v>10</c:v>
                </c:pt>
                <c:pt idx="13">
                  <c:v>30</c:v>
                </c:pt>
                <c:pt idx="14">
                  <c:v>34</c:v>
                </c:pt>
                <c:pt idx="15">
                  <c:v>28</c:v>
                </c:pt>
                <c:pt idx="16">
                  <c:v>17</c:v>
                </c:pt>
                <c:pt idx="17">
                  <c:v>14</c:v>
                </c:pt>
                <c:pt idx="18">
                  <c:v>6</c:v>
                </c:pt>
                <c:pt idx="19">
                  <c:v>1</c:v>
                </c:pt>
                <c:pt idx="20">
                  <c:v>1</c:v>
                </c:pt>
                <c:pt idx="21">
                  <c:v>1</c:v>
                </c:pt>
              </c:numCache>
            </c:numRef>
          </c:val>
          <c:extLst xmlns:c16r2="http://schemas.microsoft.com/office/drawing/2015/06/chart">
            <c:ext xmlns:c16="http://schemas.microsoft.com/office/drawing/2014/chart" uri="{C3380CC4-5D6E-409C-BE32-E72D297353CC}">
              <c16:uniqueId val="{00000004-DCB4-454D-8788-CA05FF30AD44}"/>
            </c:ext>
          </c:extLst>
        </c:ser>
        <c:ser>
          <c:idx val="5"/>
          <c:order val="5"/>
          <c:tx>
            <c:strRef>
              <c:f>CPT!$N$33</c:f>
              <c:strCache>
                <c:ptCount val="1"/>
                <c:pt idx="0">
                  <c:v>2</c:v>
                </c:pt>
              </c:strCache>
            </c:strRef>
          </c:tx>
          <c:spPr>
            <a:solidFill>
              <a:srgbClr val="FFC000"/>
            </a:solidFill>
            <a:ln>
              <a:solidFill>
                <a:sysClr val="windowText" lastClr="000000"/>
              </a:solidFill>
            </a:ln>
          </c:spPr>
          <c:invertIfNegative val="0"/>
          <c:cat>
            <c:numRef>
              <c:f>CPT!$H$34:$H$68</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CPT!$N$34:$N$68</c:f>
              <c:numCache>
                <c:formatCode>General</c:formatCode>
                <c:ptCount val="35"/>
                <c:pt idx="8">
                  <c:v>2</c:v>
                </c:pt>
                <c:pt idx="9">
                  <c:v>5</c:v>
                </c:pt>
                <c:pt idx="10">
                  <c:v>14</c:v>
                </c:pt>
                <c:pt idx="11">
                  <c:v>34</c:v>
                </c:pt>
                <c:pt idx="12">
                  <c:v>49</c:v>
                </c:pt>
                <c:pt idx="13">
                  <c:v>40</c:v>
                </c:pt>
                <c:pt idx="14">
                  <c:v>14</c:v>
                </c:pt>
                <c:pt idx="15">
                  <c:v>2</c:v>
                </c:pt>
                <c:pt idx="16">
                  <c:v>3</c:v>
                </c:pt>
              </c:numCache>
            </c:numRef>
          </c:val>
          <c:extLst xmlns:c16r2="http://schemas.microsoft.com/office/drawing/2015/06/chart">
            <c:ext xmlns:c16="http://schemas.microsoft.com/office/drawing/2014/chart" uri="{C3380CC4-5D6E-409C-BE32-E72D297353CC}">
              <c16:uniqueId val="{00000005-DCB4-454D-8788-CA05FF30AD44}"/>
            </c:ext>
          </c:extLst>
        </c:ser>
        <c:ser>
          <c:idx val="6"/>
          <c:order val="6"/>
          <c:tx>
            <c:strRef>
              <c:f>CPT!$O$33</c:f>
              <c:strCache>
                <c:ptCount val="1"/>
                <c:pt idx="0">
                  <c:v>4</c:v>
                </c:pt>
              </c:strCache>
            </c:strRef>
          </c:tx>
          <c:spPr>
            <a:solidFill>
              <a:srgbClr val="FF0000"/>
            </a:solidFill>
            <a:ln>
              <a:solidFill>
                <a:sysClr val="windowText" lastClr="000000"/>
              </a:solidFill>
            </a:ln>
          </c:spPr>
          <c:invertIfNegative val="0"/>
          <c:cat>
            <c:numRef>
              <c:f>CPT!$H$34:$H$68</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CPT!$O$34:$O$68</c:f>
              <c:numCache>
                <c:formatCode>General</c:formatCode>
                <c:ptCount val="35"/>
                <c:pt idx="9">
                  <c:v>1</c:v>
                </c:pt>
                <c:pt idx="11">
                  <c:v>2</c:v>
                </c:pt>
                <c:pt idx="12">
                  <c:v>3</c:v>
                </c:pt>
                <c:pt idx="13">
                  <c:v>3</c:v>
                </c:pt>
                <c:pt idx="14">
                  <c:v>1</c:v>
                </c:pt>
              </c:numCache>
            </c:numRef>
          </c:val>
          <c:extLst xmlns:c16r2="http://schemas.microsoft.com/office/drawing/2015/06/chart">
            <c:ext xmlns:c16="http://schemas.microsoft.com/office/drawing/2014/chart" uri="{C3380CC4-5D6E-409C-BE32-E72D297353CC}">
              <c16:uniqueId val="{00000006-DCB4-454D-8788-CA05FF30AD44}"/>
            </c:ext>
          </c:extLst>
        </c:ser>
        <c:ser>
          <c:idx val="7"/>
          <c:order val="7"/>
          <c:tx>
            <c:strRef>
              <c:f>CPT!$P$33</c:f>
              <c:strCache>
                <c:ptCount val="1"/>
                <c:pt idx="0">
                  <c:v>8</c:v>
                </c:pt>
              </c:strCache>
            </c:strRef>
          </c:tx>
          <c:spPr>
            <a:solidFill>
              <a:srgbClr val="C00000"/>
            </a:solidFill>
            <a:ln>
              <a:solidFill>
                <a:sysClr val="windowText" lastClr="000000"/>
              </a:solidFill>
            </a:ln>
          </c:spPr>
          <c:invertIfNegative val="0"/>
          <c:cat>
            <c:numRef>
              <c:f>CPT!$H$34:$H$68</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CPT!$P$34:$P$68</c:f>
              <c:numCache>
                <c:formatCode>General</c:formatCode>
                <c:ptCount val="35"/>
                <c:pt idx="8">
                  <c:v>4</c:v>
                </c:pt>
              </c:numCache>
            </c:numRef>
          </c:val>
          <c:extLst xmlns:c16r2="http://schemas.microsoft.com/office/drawing/2015/06/chart">
            <c:ext xmlns:c16="http://schemas.microsoft.com/office/drawing/2014/chart" uri="{C3380CC4-5D6E-409C-BE32-E72D297353CC}">
              <c16:uniqueId val="{00000007-DCB4-454D-8788-CA05FF30AD44}"/>
            </c:ext>
          </c:extLst>
        </c:ser>
        <c:dLbls>
          <c:showLegendKey val="0"/>
          <c:showVal val="0"/>
          <c:showCatName val="0"/>
          <c:showSerName val="0"/>
          <c:showPercent val="0"/>
          <c:showBubbleSize val="0"/>
        </c:dLbls>
        <c:gapWidth val="100"/>
        <c:overlap val="100"/>
        <c:axId val="82783232"/>
        <c:axId val="31732800"/>
      </c:barChart>
      <c:catAx>
        <c:axId val="82783232"/>
        <c:scaling>
          <c:orientation val="minMax"/>
        </c:scaling>
        <c:delete val="0"/>
        <c:axPos val="b"/>
        <c:title>
          <c:tx>
            <c:rich>
              <a:bodyPr/>
              <a:lstStyle/>
              <a:p>
                <a:pPr>
                  <a:defRPr sz="1000"/>
                </a:pPr>
                <a:r>
                  <a:rPr lang="en-US" sz="1000" dirty="0" err="1" smtClean="0"/>
                  <a:t>Hemmhofdiameter</a:t>
                </a:r>
                <a:r>
                  <a:rPr lang="en-US" sz="1000" dirty="0" smtClean="0"/>
                  <a:t> </a:t>
                </a:r>
                <a:r>
                  <a:rPr lang="en-US" sz="1000" dirty="0"/>
                  <a:t>(mm)</a:t>
                </a:r>
              </a:p>
            </c:rich>
          </c:tx>
          <c:overlay val="0"/>
        </c:title>
        <c:numFmt formatCode="General" sourceLinked="1"/>
        <c:majorTickMark val="out"/>
        <c:minorTickMark val="none"/>
        <c:tickLblPos val="nextTo"/>
        <c:txPr>
          <a:bodyPr rot="-5400000" vert="horz"/>
          <a:lstStyle/>
          <a:p>
            <a:pPr>
              <a:defRPr sz="1000"/>
            </a:pPr>
            <a:endParaRPr lang="de-DE"/>
          </a:p>
        </c:txPr>
        <c:crossAx val="31732800"/>
        <c:crosses val="autoZero"/>
        <c:auto val="1"/>
        <c:lblAlgn val="ctr"/>
        <c:lblOffset val="100"/>
        <c:tickLblSkip val="2"/>
        <c:noMultiLvlLbl val="0"/>
      </c:catAx>
      <c:valAx>
        <c:axId val="31732800"/>
        <c:scaling>
          <c:orientation val="minMax"/>
        </c:scaling>
        <c:delete val="0"/>
        <c:axPos val="l"/>
        <c:title>
          <c:tx>
            <c:rich>
              <a:bodyPr rot="-5400000" vert="horz"/>
              <a:lstStyle/>
              <a:p>
                <a:pPr>
                  <a:defRPr sz="1000"/>
                </a:pPr>
                <a:r>
                  <a:rPr lang="en-US" sz="1000" dirty="0" err="1" smtClean="0"/>
                  <a:t>Anzahl</a:t>
                </a:r>
                <a:r>
                  <a:rPr lang="en-US" sz="1000" dirty="0" smtClean="0"/>
                  <a:t> </a:t>
                </a:r>
                <a:r>
                  <a:rPr lang="en-US" sz="1000" dirty="0" err="1" smtClean="0"/>
                  <a:t>Beobachtungen</a:t>
                </a:r>
                <a:endParaRPr lang="en-US" sz="1000" dirty="0"/>
              </a:p>
            </c:rich>
          </c:tx>
          <c:overlay val="0"/>
        </c:title>
        <c:numFmt formatCode="General" sourceLinked="1"/>
        <c:majorTickMark val="out"/>
        <c:minorTickMark val="none"/>
        <c:tickLblPos val="nextTo"/>
        <c:txPr>
          <a:bodyPr/>
          <a:lstStyle/>
          <a:p>
            <a:pPr>
              <a:defRPr sz="1000"/>
            </a:pPr>
            <a:endParaRPr lang="de-DE"/>
          </a:p>
        </c:txPr>
        <c:crossAx val="82783232"/>
        <c:crosses val="autoZero"/>
        <c:crossBetween val="between"/>
      </c:valAx>
      <c:spPr>
        <a:ln>
          <a:noFill/>
        </a:ln>
      </c:spPr>
    </c:plotArea>
    <c:legend>
      <c:legendPos val="r"/>
      <c:overlay val="0"/>
      <c:txPr>
        <a:bodyPr/>
        <a:lstStyle/>
        <a:p>
          <a:pPr>
            <a:defRPr sz="1000"/>
          </a:pPr>
          <a:endParaRPr lang="de-DE"/>
        </a:p>
      </c:txPr>
    </c:legend>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err="1" smtClean="0"/>
              <a:t>Ceftobiprol</a:t>
            </a:r>
            <a:r>
              <a:rPr lang="en-US" sz="1600" dirty="0" smtClean="0"/>
              <a:t> </a:t>
            </a:r>
            <a:r>
              <a:rPr lang="en-US" sz="1600" dirty="0"/>
              <a:t>5 µg vs. </a:t>
            </a:r>
            <a:r>
              <a:rPr lang="en-US" sz="1600" dirty="0" smtClean="0"/>
              <a:t>MHK</a:t>
            </a:r>
            <a:endParaRPr lang="en-US" sz="1600" dirty="0"/>
          </a:p>
          <a:p>
            <a:pPr>
              <a:defRPr sz="1600"/>
            </a:pPr>
            <a:r>
              <a:rPr lang="en-US" sz="1600" i="1" dirty="0"/>
              <a:t>S. </a:t>
            </a:r>
            <a:r>
              <a:rPr lang="en-US" sz="1600" i="1" dirty="0" err="1"/>
              <a:t>aureus</a:t>
            </a:r>
            <a:r>
              <a:rPr lang="en-US" sz="1600" dirty="0"/>
              <a:t>,</a:t>
            </a:r>
            <a:r>
              <a:rPr lang="en-US" sz="1600" baseline="0" dirty="0"/>
              <a:t> 114 </a:t>
            </a:r>
            <a:r>
              <a:rPr lang="en-US" sz="1600" baseline="0" dirty="0" smtClean="0"/>
              <a:t>Isolate </a:t>
            </a:r>
            <a:r>
              <a:rPr lang="en-US" sz="1600" baseline="0" dirty="0"/>
              <a:t>(228 </a:t>
            </a:r>
            <a:r>
              <a:rPr lang="en-US" sz="1600" baseline="0" dirty="0" err="1" smtClean="0"/>
              <a:t>Korrelationen</a:t>
            </a:r>
            <a:r>
              <a:rPr lang="en-US" sz="1600" baseline="0" dirty="0" smtClean="0"/>
              <a:t>)</a:t>
            </a:r>
            <a:endParaRPr lang="en-US" sz="1600" dirty="0"/>
          </a:p>
        </c:rich>
      </c:tx>
      <c:overlay val="0"/>
    </c:title>
    <c:autoTitleDeleted val="0"/>
    <c:plotArea>
      <c:layout/>
      <c:barChart>
        <c:barDir val="col"/>
        <c:grouping val="stacked"/>
        <c:varyColors val="0"/>
        <c:ser>
          <c:idx val="0"/>
          <c:order val="0"/>
          <c:tx>
            <c:strRef>
              <c:f>CBP!$I$33</c:f>
              <c:strCache>
                <c:ptCount val="1"/>
                <c:pt idx="0">
                  <c:v>0.125</c:v>
                </c:pt>
              </c:strCache>
            </c:strRef>
          </c:tx>
          <c:spPr>
            <a:solidFill>
              <a:srgbClr val="006600"/>
            </a:solidFill>
            <a:ln>
              <a:solidFill>
                <a:sysClr val="windowText" lastClr="000000"/>
              </a:solidFill>
            </a:ln>
          </c:spPr>
          <c:invertIfNegative val="0"/>
          <c:cat>
            <c:numRef>
              <c:f>CBP!$H$34:$H$68</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CBP!$I$34:$I$68</c:f>
              <c:numCache>
                <c:formatCode>General</c:formatCode>
                <c:ptCount val="35"/>
                <c:pt idx="24">
                  <c:v>2</c:v>
                </c:pt>
                <c:pt idx="26">
                  <c:v>1</c:v>
                </c:pt>
                <c:pt idx="27">
                  <c:v>1</c:v>
                </c:pt>
                <c:pt idx="28">
                  <c:v>2</c:v>
                </c:pt>
              </c:numCache>
            </c:numRef>
          </c:val>
          <c:extLst xmlns:c16r2="http://schemas.microsoft.com/office/drawing/2015/06/chart">
            <c:ext xmlns:c16="http://schemas.microsoft.com/office/drawing/2014/chart" uri="{C3380CC4-5D6E-409C-BE32-E72D297353CC}">
              <c16:uniqueId val="{00000000-6C09-DB46-AA7D-FBCCB9874AEC}"/>
            </c:ext>
          </c:extLst>
        </c:ser>
        <c:ser>
          <c:idx val="1"/>
          <c:order val="1"/>
          <c:tx>
            <c:strRef>
              <c:f>CBP!$J$33</c:f>
              <c:strCache>
                <c:ptCount val="1"/>
                <c:pt idx="0">
                  <c:v>0.25</c:v>
                </c:pt>
              </c:strCache>
            </c:strRef>
          </c:tx>
          <c:spPr>
            <a:solidFill>
              <a:srgbClr val="336600"/>
            </a:solidFill>
            <a:ln>
              <a:solidFill>
                <a:sysClr val="windowText" lastClr="000000"/>
              </a:solidFill>
            </a:ln>
          </c:spPr>
          <c:invertIfNegative val="0"/>
          <c:cat>
            <c:numRef>
              <c:f>CBP!$H$34:$H$68</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CBP!$J$34:$J$68</c:f>
              <c:numCache>
                <c:formatCode>General</c:formatCode>
                <c:ptCount val="35"/>
                <c:pt idx="17">
                  <c:v>4</c:v>
                </c:pt>
                <c:pt idx="18">
                  <c:v>2</c:v>
                </c:pt>
                <c:pt idx="19">
                  <c:v>6</c:v>
                </c:pt>
                <c:pt idx="20">
                  <c:v>9</c:v>
                </c:pt>
                <c:pt idx="21">
                  <c:v>7</c:v>
                </c:pt>
                <c:pt idx="22">
                  <c:v>7</c:v>
                </c:pt>
                <c:pt idx="23">
                  <c:v>7</c:v>
                </c:pt>
                <c:pt idx="24">
                  <c:v>2</c:v>
                </c:pt>
                <c:pt idx="25">
                  <c:v>1</c:v>
                </c:pt>
                <c:pt idx="26">
                  <c:v>1</c:v>
                </c:pt>
              </c:numCache>
            </c:numRef>
          </c:val>
          <c:extLst xmlns:c16r2="http://schemas.microsoft.com/office/drawing/2015/06/chart">
            <c:ext xmlns:c16="http://schemas.microsoft.com/office/drawing/2014/chart" uri="{C3380CC4-5D6E-409C-BE32-E72D297353CC}">
              <c16:uniqueId val="{00000001-6C09-DB46-AA7D-FBCCB9874AEC}"/>
            </c:ext>
          </c:extLst>
        </c:ser>
        <c:ser>
          <c:idx val="2"/>
          <c:order val="2"/>
          <c:tx>
            <c:strRef>
              <c:f>CBP!$K$33</c:f>
              <c:strCache>
                <c:ptCount val="1"/>
                <c:pt idx="0">
                  <c:v>0.5</c:v>
                </c:pt>
              </c:strCache>
            </c:strRef>
          </c:tx>
          <c:spPr>
            <a:solidFill>
              <a:srgbClr val="00B050"/>
            </a:solidFill>
            <a:ln>
              <a:solidFill>
                <a:sysClr val="windowText" lastClr="000000"/>
              </a:solidFill>
            </a:ln>
          </c:spPr>
          <c:invertIfNegative val="0"/>
          <c:cat>
            <c:numRef>
              <c:f>CBP!$H$34:$H$68</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CBP!$K$34:$K$68</c:f>
              <c:numCache>
                <c:formatCode>General</c:formatCode>
                <c:ptCount val="35"/>
                <c:pt idx="14">
                  <c:v>2</c:v>
                </c:pt>
                <c:pt idx="15">
                  <c:v>6</c:v>
                </c:pt>
                <c:pt idx="16">
                  <c:v>6</c:v>
                </c:pt>
                <c:pt idx="17">
                  <c:v>2</c:v>
                </c:pt>
                <c:pt idx="19">
                  <c:v>4</c:v>
                </c:pt>
                <c:pt idx="21">
                  <c:v>1</c:v>
                </c:pt>
                <c:pt idx="22">
                  <c:v>1</c:v>
                </c:pt>
              </c:numCache>
            </c:numRef>
          </c:val>
          <c:extLst xmlns:c16r2="http://schemas.microsoft.com/office/drawing/2015/06/chart">
            <c:ext xmlns:c16="http://schemas.microsoft.com/office/drawing/2014/chart" uri="{C3380CC4-5D6E-409C-BE32-E72D297353CC}">
              <c16:uniqueId val="{00000002-6C09-DB46-AA7D-FBCCB9874AEC}"/>
            </c:ext>
          </c:extLst>
        </c:ser>
        <c:ser>
          <c:idx val="3"/>
          <c:order val="3"/>
          <c:tx>
            <c:strRef>
              <c:f>CBP!$L$33</c:f>
              <c:strCache>
                <c:ptCount val="1"/>
                <c:pt idx="0">
                  <c:v>1</c:v>
                </c:pt>
              </c:strCache>
            </c:strRef>
          </c:tx>
          <c:spPr>
            <a:solidFill>
              <a:srgbClr val="00FF00"/>
            </a:solidFill>
            <a:ln>
              <a:solidFill>
                <a:sysClr val="windowText" lastClr="000000"/>
              </a:solidFill>
            </a:ln>
          </c:spPr>
          <c:invertIfNegative val="0"/>
          <c:cat>
            <c:numRef>
              <c:f>CBP!$H$34:$H$68</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CBP!$L$34:$L$68</c:f>
              <c:numCache>
                <c:formatCode>General</c:formatCode>
                <c:ptCount val="35"/>
                <c:pt idx="11">
                  <c:v>1</c:v>
                </c:pt>
                <c:pt idx="12">
                  <c:v>18</c:v>
                </c:pt>
                <c:pt idx="13">
                  <c:v>18</c:v>
                </c:pt>
                <c:pt idx="14">
                  <c:v>18</c:v>
                </c:pt>
                <c:pt idx="15">
                  <c:v>8</c:v>
                </c:pt>
                <c:pt idx="16">
                  <c:v>3</c:v>
                </c:pt>
                <c:pt idx="17">
                  <c:v>4</c:v>
                </c:pt>
              </c:numCache>
            </c:numRef>
          </c:val>
          <c:extLst xmlns:c16r2="http://schemas.microsoft.com/office/drawing/2015/06/chart">
            <c:ext xmlns:c16="http://schemas.microsoft.com/office/drawing/2014/chart" uri="{C3380CC4-5D6E-409C-BE32-E72D297353CC}">
              <c16:uniqueId val="{00000003-6C09-DB46-AA7D-FBCCB9874AEC}"/>
            </c:ext>
          </c:extLst>
        </c:ser>
        <c:ser>
          <c:idx val="4"/>
          <c:order val="4"/>
          <c:tx>
            <c:strRef>
              <c:f>CBP!$M$33</c:f>
              <c:strCache>
                <c:ptCount val="1"/>
                <c:pt idx="0">
                  <c:v>2</c:v>
                </c:pt>
              </c:strCache>
            </c:strRef>
          </c:tx>
          <c:spPr>
            <a:solidFill>
              <a:srgbClr val="92D050"/>
            </a:solidFill>
            <a:ln>
              <a:solidFill>
                <a:sysClr val="windowText" lastClr="000000"/>
              </a:solidFill>
            </a:ln>
          </c:spPr>
          <c:invertIfNegative val="0"/>
          <c:cat>
            <c:numRef>
              <c:f>CBP!$H$34:$H$68</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CBP!$M$34:$M$68</c:f>
              <c:numCache>
                <c:formatCode>General</c:formatCode>
                <c:ptCount val="35"/>
                <c:pt idx="9">
                  <c:v>13</c:v>
                </c:pt>
                <c:pt idx="10">
                  <c:v>17</c:v>
                </c:pt>
                <c:pt idx="11">
                  <c:v>22</c:v>
                </c:pt>
                <c:pt idx="12">
                  <c:v>9</c:v>
                </c:pt>
                <c:pt idx="13">
                  <c:v>6</c:v>
                </c:pt>
                <c:pt idx="14">
                  <c:v>3</c:v>
                </c:pt>
                <c:pt idx="16">
                  <c:v>2</c:v>
                </c:pt>
              </c:numCache>
            </c:numRef>
          </c:val>
          <c:extLst xmlns:c16r2="http://schemas.microsoft.com/office/drawing/2015/06/chart">
            <c:ext xmlns:c16="http://schemas.microsoft.com/office/drawing/2014/chart" uri="{C3380CC4-5D6E-409C-BE32-E72D297353CC}">
              <c16:uniqueId val="{00000004-6C09-DB46-AA7D-FBCCB9874AEC}"/>
            </c:ext>
          </c:extLst>
        </c:ser>
        <c:ser>
          <c:idx val="5"/>
          <c:order val="5"/>
          <c:tx>
            <c:strRef>
              <c:f>CBP!$N$33</c:f>
              <c:strCache>
                <c:ptCount val="1"/>
                <c:pt idx="0">
                  <c:v>4</c:v>
                </c:pt>
              </c:strCache>
            </c:strRef>
          </c:tx>
          <c:spPr>
            <a:solidFill>
              <a:srgbClr val="FFC000"/>
            </a:solidFill>
            <a:ln>
              <a:solidFill>
                <a:sysClr val="windowText" lastClr="000000"/>
              </a:solidFill>
            </a:ln>
          </c:spPr>
          <c:invertIfNegative val="0"/>
          <c:cat>
            <c:numRef>
              <c:f>CBP!$H$34:$H$68</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CBP!$N$34:$N$68</c:f>
              <c:numCache>
                <c:formatCode>General</c:formatCode>
                <c:ptCount val="35"/>
                <c:pt idx="8">
                  <c:v>2</c:v>
                </c:pt>
                <c:pt idx="9">
                  <c:v>5</c:v>
                </c:pt>
                <c:pt idx="10">
                  <c:v>4</c:v>
                </c:pt>
                <c:pt idx="11">
                  <c:v>1</c:v>
                </c:pt>
              </c:numCache>
            </c:numRef>
          </c:val>
          <c:extLst xmlns:c16r2="http://schemas.microsoft.com/office/drawing/2015/06/chart">
            <c:ext xmlns:c16="http://schemas.microsoft.com/office/drawing/2014/chart" uri="{C3380CC4-5D6E-409C-BE32-E72D297353CC}">
              <c16:uniqueId val="{00000005-6C09-DB46-AA7D-FBCCB9874AEC}"/>
            </c:ext>
          </c:extLst>
        </c:ser>
        <c:dLbls>
          <c:showLegendKey val="0"/>
          <c:showVal val="0"/>
          <c:showCatName val="0"/>
          <c:showSerName val="0"/>
          <c:showPercent val="0"/>
          <c:showBubbleSize val="0"/>
        </c:dLbls>
        <c:gapWidth val="100"/>
        <c:overlap val="100"/>
        <c:axId val="83580416"/>
        <c:axId val="31735104"/>
      </c:barChart>
      <c:catAx>
        <c:axId val="83580416"/>
        <c:scaling>
          <c:orientation val="minMax"/>
        </c:scaling>
        <c:delete val="0"/>
        <c:axPos val="b"/>
        <c:title>
          <c:tx>
            <c:rich>
              <a:bodyPr/>
              <a:lstStyle/>
              <a:p>
                <a:pPr>
                  <a:defRPr sz="1000"/>
                </a:pPr>
                <a:r>
                  <a:rPr lang="en-US" sz="1000" dirty="0" err="1" smtClean="0"/>
                  <a:t>Hemmhofdiameter</a:t>
                </a:r>
                <a:r>
                  <a:rPr lang="en-US" sz="1000" dirty="0" smtClean="0"/>
                  <a:t> </a:t>
                </a:r>
                <a:r>
                  <a:rPr lang="en-US" sz="1000" dirty="0"/>
                  <a:t>(mm)</a:t>
                </a:r>
              </a:p>
            </c:rich>
          </c:tx>
          <c:overlay val="0"/>
        </c:title>
        <c:numFmt formatCode="General" sourceLinked="1"/>
        <c:majorTickMark val="out"/>
        <c:minorTickMark val="none"/>
        <c:tickLblPos val="nextTo"/>
        <c:txPr>
          <a:bodyPr rot="-5400000" vert="horz"/>
          <a:lstStyle/>
          <a:p>
            <a:pPr>
              <a:defRPr sz="1000"/>
            </a:pPr>
            <a:endParaRPr lang="de-DE"/>
          </a:p>
        </c:txPr>
        <c:crossAx val="31735104"/>
        <c:crosses val="autoZero"/>
        <c:auto val="1"/>
        <c:lblAlgn val="ctr"/>
        <c:lblOffset val="100"/>
        <c:tickLblSkip val="2"/>
        <c:noMultiLvlLbl val="0"/>
      </c:catAx>
      <c:valAx>
        <c:axId val="31735104"/>
        <c:scaling>
          <c:orientation val="minMax"/>
        </c:scaling>
        <c:delete val="0"/>
        <c:axPos val="l"/>
        <c:title>
          <c:tx>
            <c:rich>
              <a:bodyPr rot="-5400000" vert="horz"/>
              <a:lstStyle/>
              <a:p>
                <a:pPr>
                  <a:defRPr sz="1000"/>
                </a:pPr>
                <a:r>
                  <a:rPr lang="en-US" sz="1000" dirty="0" err="1" smtClean="0"/>
                  <a:t>Anzahl</a:t>
                </a:r>
                <a:r>
                  <a:rPr lang="en-US" sz="1000" dirty="0" smtClean="0"/>
                  <a:t> </a:t>
                </a:r>
                <a:r>
                  <a:rPr lang="en-US" sz="1000" dirty="0" err="1" smtClean="0"/>
                  <a:t>Beobachtungen</a:t>
                </a:r>
                <a:endParaRPr lang="en-US" sz="1000" dirty="0"/>
              </a:p>
            </c:rich>
          </c:tx>
          <c:overlay val="0"/>
        </c:title>
        <c:numFmt formatCode="General" sourceLinked="1"/>
        <c:majorTickMark val="out"/>
        <c:minorTickMark val="none"/>
        <c:tickLblPos val="nextTo"/>
        <c:txPr>
          <a:bodyPr/>
          <a:lstStyle/>
          <a:p>
            <a:pPr>
              <a:defRPr sz="1000"/>
            </a:pPr>
            <a:endParaRPr lang="de-DE"/>
          </a:p>
        </c:txPr>
        <c:crossAx val="83580416"/>
        <c:crosses val="autoZero"/>
        <c:crossBetween val="between"/>
      </c:valAx>
      <c:spPr>
        <a:ln>
          <a:noFill/>
        </a:ln>
      </c:spPr>
    </c:plotArea>
    <c:legend>
      <c:legendPos val="r"/>
      <c:overlay val="0"/>
      <c:txPr>
        <a:bodyPr/>
        <a:lstStyle/>
        <a:p>
          <a:pPr>
            <a:defRPr sz="1000"/>
          </a:pPr>
          <a:endParaRPr lang="de-DE"/>
        </a:p>
      </c:txPr>
    </c:legend>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err="1"/>
              <a:t>Meropenem</a:t>
            </a:r>
            <a:r>
              <a:rPr lang="en-US" sz="1600" dirty="0"/>
              <a:t> 10 </a:t>
            </a:r>
            <a:r>
              <a:rPr lang="el-GR" sz="1600" dirty="0"/>
              <a:t>μ</a:t>
            </a:r>
            <a:r>
              <a:rPr lang="en-US" sz="1600" dirty="0"/>
              <a:t>g vs. </a:t>
            </a:r>
            <a:r>
              <a:rPr lang="en-US" sz="1600" dirty="0" smtClean="0"/>
              <a:t>MHK</a:t>
            </a:r>
            <a:r>
              <a:rPr lang="en-US" sz="1600" dirty="0"/>
              <a:t>
</a:t>
            </a:r>
            <a:r>
              <a:rPr lang="en-US" sz="1600" b="1" i="0" u="none" strike="noStrike" baseline="0" dirty="0">
                <a:effectLst/>
              </a:rPr>
              <a:t>Enterobacterales</a:t>
            </a:r>
            <a:r>
              <a:rPr lang="en-US" sz="1600" dirty="0"/>
              <a:t>, 378 </a:t>
            </a:r>
            <a:r>
              <a:rPr lang="en-US" sz="1600" dirty="0" smtClean="0"/>
              <a:t>Isolate </a:t>
            </a:r>
            <a:r>
              <a:rPr lang="en-US" sz="1600" dirty="0"/>
              <a:t>(435 </a:t>
            </a:r>
            <a:r>
              <a:rPr lang="en-US" sz="1600" dirty="0" err="1" smtClean="0"/>
              <a:t>Korrelationen</a:t>
            </a:r>
            <a:r>
              <a:rPr lang="en-US" sz="1600" dirty="0" smtClean="0"/>
              <a:t>)</a:t>
            </a:r>
            <a:endParaRPr lang="en-US" sz="1600" dirty="0"/>
          </a:p>
        </c:rich>
      </c:tx>
      <c:overlay val="0"/>
    </c:title>
    <c:autoTitleDeleted val="0"/>
    <c:plotArea>
      <c:layout/>
      <c:barChart>
        <c:barDir val="col"/>
        <c:grouping val="stacked"/>
        <c:varyColors val="0"/>
        <c:ser>
          <c:idx val="0"/>
          <c:order val="0"/>
          <c:tx>
            <c:strRef>
              <c:f>MER!$L$38</c:f>
              <c:strCache>
                <c:ptCount val="1"/>
                <c:pt idx="0">
                  <c:v>≤0.016</c:v>
                </c:pt>
              </c:strCache>
            </c:strRef>
          </c:tx>
          <c:spPr>
            <a:solidFill>
              <a:srgbClr val="003300"/>
            </a:solidFill>
            <a:ln>
              <a:solidFill>
                <a:sysClr val="windowText" lastClr="000000"/>
              </a:solidFill>
            </a:ln>
          </c:spPr>
          <c:invertIfNegative val="0"/>
          <c:cat>
            <c:numRef>
              <c:f>MER!$K$39:$K$73</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MER!$L$39:$L$73</c:f>
              <c:numCache>
                <c:formatCode>General</c:formatCode>
                <c:ptCount val="35"/>
                <c:pt idx="24">
                  <c:v>1</c:v>
                </c:pt>
                <c:pt idx="25">
                  <c:v>16</c:v>
                </c:pt>
                <c:pt idx="26">
                  <c:v>34</c:v>
                </c:pt>
                <c:pt idx="27">
                  <c:v>22</c:v>
                </c:pt>
                <c:pt idx="28">
                  <c:v>16</c:v>
                </c:pt>
                <c:pt idx="29">
                  <c:v>7</c:v>
                </c:pt>
                <c:pt idx="30">
                  <c:v>3</c:v>
                </c:pt>
                <c:pt idx="31">
                  <c:v>1</c:v>
                </c:pt>
              </c:numCache>
            </c:numRef>
          </c:val>
          <c:extLst xmlns:c16r2="http://schemas.microsoft.com/office/drawing/2015/06/chart">
            <c:ext xmlns:c16="http://schemas.microsoft.com/office/drawing/2014/chart" uri="{C3380CC4-5D6E-409C-BE32-E72D297353CC}">
              <c16:uniqueId val="{00000000-D953-3447-BFD1-5E4BC3C6DA11}"/>
            </c:ext>
          </c:extLst>
        </c:ser>
        <c:ser>
          <c:idx val="1"/>
          <c:order val="1"/>
          <c:tx>
            <c:strRef>
              <c:f>MER!$M$38</c:f>
              <c:strCache>
                <c:ptCount val="1"/>
                <c:pt idx="0">
                  <c:v>0.03</c:v>
                </c:pt>
              </c:strCache>
            </c:strRef>
          </c:tx>
          <c:spPr>
            <a:solidFill>
              <a:srgbClr val="006600"/>
            </a:solidFill>
            <a:ln>
              <a:solidFill>
                <a:sysClr val="windowText" lastClr="000000"/>
              </a:solidFill>
            </a:ln>
          </c:spPr>
          <c:invertIfNegative val="0"/>
          <c:cat>
            <c:numRef>
              <c:f>MER!$K$39:$K$73</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MER!$M$39:$M$73</c:f>
              <c:numCache>
                <c:formatCode>General</c:formatCode>
                <c:ptCount val="35"/>
                <c:pt idx="20">
                  <c:v>1</c:v>
                </c:pt>
                <c:pt idx="23">
                  <c:v>11</c:v>
                </c:pt>
                <c:pt idx="24">
                  <c:v>36</c:v>
                </c:pt>
                <c:pt idx="25">
                  <c:v>40</c:v>
                </c:pt>
                <c:pt idx="26">
                  <c:v>33</c:v>
                </c:pt>
                <c:pt idx="27">
                  <c:v>25</c:v>
                </c:pt>
                <c:pt idx="28">
                  <c:v>12</c:v>
                </c:pt>
                <c:pt idx="29">
                  <c:v>1</c:v>
                </c:pt>
                <c:pt idx="30">
                  <c:v>1</c:v>
                </c:pt>
                <c:pt idx="31">
                  <c:v>1</c:v>
                </c:pt>
              </c:numCache>
            </c:numRef>
          </c:val>
          <c:extLst xmlns:c16r2="http://schemas.microsoft.com/office/drawing/2015/06/chart">
            <c:ext xmlns:c16="http://schemas.microsoft.com/office/drawing/2014/chart" uri="{C3380CC4-5D6E-409C-BE32-E72D297353CC}">
              <c16:uniqueId val="{00000001-D953-3447-BFD1-5E4BC3C6DA11}"/>
            </c:ext>
          </c:extLst>
        </c:ser>
        <c:ser>
          <c:idx val="2"/>
          <c:order val="2"/>
          <c:tx>
            <c:strRef>
              <c:f>MER!$N$38</c:f>
              <c:strCache>
                <c:ptCount val="1"/>
                <c:pt idx="0">
                  <c:v>0.06</c:v>
                </c:pt>
              </c:strCache>
            </c:strRef>
          </c:tx>
          <c:spPr>
            <a:solidFill>
              <a:srgbClr val="008000"/>
            </a:solidFill>
            <a:ln>
              <a:solidFill>
                <a:sysClr val="windowText" lastClr="000000"/>
              </a:solidFill>
            </a:ln>
          </c:spPr>
          <c:invertIfNegative val="0"/>
          <c:cat>
            <c:numRef>
              <c:f>MER!$K$39:$K$73</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MER!$N$39:$N$73</c:f>
              <c:numCache>
                <c:formatCode>General</c:formatCode>
                <c:ptCount val="35"/>
                <c:pt idx="20">
                  <c:v>1</c:v>
                </c:pt>
                <c:pt idx="21">
                  <c:v>2</c:v>
                </c:pt>
                <c:pt idx="22">
                  <c:v>4</c:v>
                </c:pt>
                <c:pt idx="23">
                  <c:v>7</c:v>
                </c:pt>
                <c:pt idx="24">
                  <c:v>17</c:v>
                </c:pt>
                <c:pt idx="25">
                  <c:v>12</c:v>
                </c:pt>
                <c:pt idx="26">
                  <c:v>9</c:v>
                </c:pt>
                <c:pt idx="27">
                  <c:v>1</c:v>
                </c:pt>
                <c:pt idx="28">
                  <c:v>2</c:v>
                </c:pt>
                <c:pt idx="30">
                  <c:v>1</c:v>
                </c:pt>
              </c:numCache>
            </c:numRef>
          </c:val>
          <c:extLst xmlns:c16r2="http://schemas.microsoft.com/office/drawing/2015/06/chart">
            <c:ext xmlns:c16="http://schemas.microsoft.com/office/drawing/2014/chart" uri="{C3380CC4-5D6E-409C-BE32-E72D297353CC}">
              <c16:uniqueId val="{00000002-D953-3447-BFD1-5E4BC3C6DA11}"/>
            </c:ext>
          </c:extLst>
        </c:ser>
        <c:ser>
          <c:idx val="3"/>
          <c:order val="3"/>
          <c:tx>
            <c:strRef>
              <c:f>MER!$O$38</c:f>
              <c:strCache>
                <c:ptCount val="1"/>
                <c:pt idx="0">
                  <c:v>0.125</c:v>
                </c:pt>
              </c:strCache>
            </c:strRef>
          </c:tx>
          <c:spPr>
            <a:solidFill>
              <a:srgbClr val="00B050"/>
            </a:solidFill>
            <a:ln>
              <a:solidFill>
                <a:sysClr val="windowText" lastClr="000000"/>
              </a:solidFill>
            </a:ln>
          </c:spPr>
          <c:invertIfNegative val="0"/>
          <c:cat>
            <c:numRef>
              <c:f>MER!$K$39:$K$73</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MER!$O$39:$O$73</c:f>
              <c:numCache>
                <c:formatCode>General</c:formatCode>
                <c:ptCount val="35"/>
                <c:pt idx="21">
                  <c:v>1</c:v>
                </c:pt>
                <c:pt idx="22">
                  <c:v>2</c:v>
                </c:pt>
                <c:pt idx="23">
                  <c:v>7</c:v>
                </c:pt>
                <c:pt idx="24">
                  <c:v>5</c:v>
                </c:pt>
                <c:pt idx="25">
                  <c:v>6</c:v>
                </c:pt>
                <c:pt idx="26">
                  <c:v>4</c:v>
                </c:pt>
              </c:numCache>
            </c:numRef>
          </c:val>
          <c:extLst xmlns:c16r2="http://schemas.microsoft.com/office/drawing/2015/06/chart">
            <c:ext xmlns:c16="http://schemas.microsoft.com/office/drawing/2014/chart" uri="{C3380CC4-5D6E-409C-BE32-E72D297353CC}">
              <c16:uniqueId val="{00000003-D953-3447-BFD1-5E4BC3C6DA11}"/>
            </c:ext>
          </c:extLst>
        </c:ser>
        <c:ser>
          <c:idx val="4"/>
          <c:order val="4"/>
          <c:tx>
            <c:strRef>
              <c:f>MER!$P$38</c:f>
              <c:strCache>
                <c:ptCount val="1"/>
                <c:pt idx="0">
                  <c:v>0.25</c:v>
                </c:pt>
              </c:strCache>
            </c:strRef>
          </c:tx>
          <c:spPr>
            <a:solidFill>
              <a:srgbClr val="92D050"/>
            </a:solidFill>
            <a:ln>
              <a:solidFill>
                <a:sysClr val="windowText" lastClr="000000"/>
              </a:solidFill>
            </a:ln>
          </c:spPr>
          <c:invertIfNegative val="0"/>
          <c:cat>
            <c:numRef>
              <c:f>MER!$K$39:$K$73</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MER!$P$39:$P$73</c:f>
              <c:numCache>
                <c:formatCode>General</c:formatCode>
                <c:ptCount val="35"/>
                <c:pt idx="17">
                  <c:v>4</c:v>
                </c:pt>
                <c:pt idx="18">
                  <c:v>3</c:v>
                </c:pt>
                <c:pt idx="19">
                  <c:v>2</c:v>
                </c:pt>
                <c:pt idx="21">
                  <c:v>1</c:v>
                </c:pt>
                <c:pt idx="22">
                  <c:v>1</c:v>
                </c:pt>
                <c:pt idx="23">
                  <c:v>2</c:v>
                </c:pt>
                <c:pt idx="24">
                  <c:v>1</c:v>
                </c:pt>
                <c:pt idx="26">
                  <c:v>2</c:v>
                </c:pt>
              </c:numCache>
            </c:numRef>
          </c:val>
          <c:extLst xmlns:c16r2="http://schemas.microsoft.com/office/drawing/2015/06/chart">
            <c:ext xmlns:c16="http://schemas.microsoft.com/office/drawing/2014/chart" uri="{C3380CC4-5D6E-409C-BE32-E72D297353CC}">
              <c16:uniqueId val="{00000004-D953-3447-BFD1-5E4BC3C6DA11}"/>
            </c:ext>
          </c:extLst>
        </c:ser>
        <c:ser>
          <c:idx val="5"/>
          <c:order val="5"/>
          <c:tx>
            <c:strRef>
              <c:f>MER!$Q$38</c:f>
              <c:strCache>
                <c:ptCount val="1"/>
                <c:pt idx="0">
                  <c:v>0.5</c:v>
                </c:pt>
              </c:strCache>
            </c:strRef>
          </c:tx>
          <c:spPr>
            <a:solidFill>
              <a:srgbClr val="66FF33"/>
            </a:solidFill>
            <a:ln>
              <a:solidFill>
                <a:sysClr val="windowText" lastClr="000000"/>
              </a:solidFill>
            </a:ln>
          </c:spPr>
          <c:invertIfNegative val="0"/>
          <c:cat>
            <c:numRef>
              <c:f>MER!$K$39:$K$73</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MER!$Q$39:$Q$73</c:f>
              <c:numCache>
                <c:formatCode>General</c:formatCode>
                <c:ptCount val="35"/>
                <c:pt idx="16">
                  <c:v>1</c:v>
                </c:pt>
                <c:pt idx="19">
                  <c:v>2</c:v>
                </c:pt>
                <c:pt idx="20">
                  <c:v>1</c:v>
                </c:pt>
                <c:pt idx="26">
                  <c:v>1</c:v>
                </c:pt>
                <c:pt idx="30">
                  <c:v>1</c:v>
                </c:pt>
              </c:numCache>
            </c:numRef>
          </c:val>
          <c:extLst xmlns:c16r2="http://schemas.microsoft.com/office/drawing/2015/06/chart">
            <c:ext xmlns:c16="http://schemas.microsoft.com/office/drawing/2014/chart" uri="{C3380CC4-5D6E-409C-BE32-E72D297353CC}">
              <c16:uniqueId val="{00000005-D953-3447-BFD1-5E4BC3C6DA11}"/>
            </c:ext>
          </c:extLst>
        </c:ser>
        <c:ser>
          <c:idx val="6"/>
          <c:order val="6"/>
          <c:tx>
            <c:strRef>
              <c:f>MER!$R$38</c:f>
              <c:strCache>
                <c:ptCount val="1"/>
                <c:pt idx="0">
                  <c:v>1</c:v>
                </c:pt>
              </c:strCache>
            </c:strRef>
          </c:tx>
          <c:spPr>
            <a:solidFill>
              <a:srgbClr val="CCFF66"/>
            </a:solidFill>
            <a:ln>
              <a:solidFill>
                <a:sysClr val="windowText" lastClr="000000"/>
              </a:solidFill>
            </a:ln>
          </c:spPr>
          <c:invertIfNegative val="0"/>
          <c:cat>
            <c:numRef>
              <c:f>MER!$K$39:$K$73</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MER!$R$39:$R$73</c:f>
              <c:numCache>
                <c:formatCode>General</c:formatCode>
                <c:ptCount val="35"/>
                <c:pt idx="14">
                  <c:v>1</c:v>
                </c:pt>
                <c:pt idx="15">
                  <c:v>6</c:v>
                </c:pt>
                <c:pt idx="16">
                  <c:v>9</c:v>
                </c:pt>
                <c:pt idx="17">
                  <c:v>3</c:v>
                </c:pt>
                <c:pt idx="22">
                  <c:v>1</c:v>
                </c:pt>
                <c:pt idx="26">
                  <c:v>2</c:v>
                </c:pt>
              </c:numCache>
            </c:numRef>
          </c:val>
          <c:extLst xmlns:c16r2="http://schemas.microsoft.com/office/drawing/2015/06/chart">
            <c:ext xmlns:c16="http://schemas.microsoft.com/office/drawing/2014/chart" uri="{C3380CC4-5D6E-409C-BE32-E72D297353CC}">
              <c16:uniqueId val="{00000006-D953-3447-BFD1-5E4BC3C6DA11}"/>
            </c:ext>
          </c:extLst>
        </c:ser>
        <c:ser>
          <c:idx val="7"/>
          <c:order val="7"/>
          <c:tx>
            <c:strRef>
              <c:f>MER!$S$38</c:f>
              <c:strCache>
                <c:ptCount val="1"/>
                <c:pt idx="0">
                  <c:v>2</c:v>
                </c:pt>
              </c:strCache>
            </c:strRef>
          </c:tx>
          <c:spPr>
            <a:solidFill>
              <a:srgbClr val="CCFFCC"/>
            </a:solidFill>
            <a:ln>
              <a:solidFill>
                <a:sysClr val="windowText" lastClr="000000"/>
              </a:solidFill>
            </a:ln>
          </c:spPr>
          <c:invertIfNegative val="0"/>
          <c:cat>
            <c:numRef>
              <c:f>MER!$K$39:$K$73</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MER!$S$39:$S$73</c:f>
              <c:numCache>
                <c:formatCode>General</c:formatCode>
                <c:ptCount val="35"/>
                <c:pt idx="12">
                  <c:v>1</c:v>
                </c:pt>
                <c:pt idx="13">
                  <c:v>3</c:v>
                </c:pt>
                <c:pt idx="14">
                  <c:v>6</c:v>
                </c:pt>
                <c:pt idx="16">
                  <c:v>1</c:v>
                </c:pt>
                <c:pt idx="17">
                  <c:v>1</c:v>
                </c:pt>
                <c:pt idx="26">
                  <c:v>1</c:v>
                </c:pt>
              </c:numCache>
            </c:numRef>
          </c:val>
          <c:extLst xmlns:c16r2="http://schemas.microsoft.com/office/drawing/2015/06/chart">
            <c:ext xmlns:c16="http://schemas.microsoft.com/office/drawing/2014/chart" uri="{C3380CC4-5D6E-409C-BE32-E72D297353CC}">
              <c16:uniqueId val="{00000007-D953-3447-BFD1-5E4BC3C6DA11}"/>
            </c:ext>
          </c:extLst>
        </c:ser>
        <c:ser>
          <c:idx val="8"/>
          <c:order val="8"/>
          <c:tx>
            <c:strRef>
              <c:f>MER!$T$38</c:f>
              <c:strCache>
                <c:ptCount val="1"/>
                <c:pt idx="0">
                  <c:v>4</c:v>
                </c:pt>
              </c:strCache>
            </c:strRef>
          </c:tx>
          <c:spPr>
            <a:solidFill>
              <a:srgbClr val="FFFF99"/>
            </a:solidFill>
            <a:ln>
              <a:solidFill>
                <a:sysClr val="windowText" lastClr="000000"/>
              </a:solidFill>
            </a:ln>
          </c:spPr>
          <c:invertIfNegative val="0"/>
          <c:cat>
            <c:numRef>
              <c:f>MER!$K$39:$K$73</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MER!$T$39:$T$73</c:f>
              <c:numCache>
                <c:formatCode>General</c:formatCode>
                <c:ptCount val="35"/>
                <c:pt idx="12">
                  <c:v>3</c:v>
                </c:pt>
                <c:pt idx="13">
                  <c:v>6</c:v>
                </c:pt>
                <c:pt idx="14">
                  <c:v>3</c:v>
                </c:pt>
              </c:numCache>
            </c:numRef>
          </c:val>
          <c:extLst xmlns:c16r2="http://schemas.microsoft.com/office/drawing/2015/06/chart">
            <c:ext xmlns:c16="http://schemas.microsoft.com/office/drawing/2014/chart" uri="{C3380CC4-5D6E-409C-BE32-E72D297353CC}">
              <c16:uniqueId val="{00000008-D953-3447-BFD1-5E4BC3C6DA11}"/>
            </c:ext>
          </c:extLst>
        </c:ser>
        <c:ser>
          <c:idx val="9"/>
          <c:order val="9"/>
          <c:tx>
            <c:strRef>
              <c:f>MER!$U$38</c:f>
              <c:strCache>
                <c:ptCount val="1"/>
                <c:pt idx="0">
                  <c:v>8</c:v>
                </c:pt>
              </c:strCache>
            </c:strRef>
          </c:tx>
          <c:spPr>
            <a:solidFill>
              <a:srgbClr val="FFFF00"/>
            </a:solidFill>
            <a:ln>
              <a:solidFill>
                <a:sysClr val="windowText" lastClr="000000"/>
              </a:solidFill>
            </a:ln>
          </c:spPr>
          <c:invertIfNegative val="0"/>
          <c:cat>
            <c:numRef>
              <c:f>MER!$K$39:$K$73</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MER!$U$39:$U$73</c:f>
              <c:numCache>
                <c:formatCode>General</c:formatCode>
                <c:ptCount val="35"/>
                <c:pt idx="10">
                  <c:v>2</c:v>
                </c:pt>
                <c:pt idx="11">
                  <c:v>2</c:v>
                </c:pt>
                <c:pt idx="12">
                  <c:v>6</c:v>
                </c:pt>
                <c:pt idx="13">
                  <c:v>1</c:v>
                </c:pt>
              </c:numCache>
            </c:numRef>
          </c:val>
          <c:extLst xmlns:c16r2="http://schemas.microsoft.com/office/drawing/2015/06/chart">
            <c:ext xmlns:c16="http://schemas.microsoft.com/office/drawing/2014/chart" uri="{C3380CC4-5D6E-409C-BE32-E72D297353CC}">
              <c16:uniqueId val="{00000009-D953-3447-BFD1-5E4BC3C6DA11}"/>
            </c:ext>
          </c:extLst>
        </c:ser>
        <c:ser>
          <c:idx val="10"/>
          <c:order val="10"/>
          <c:tx>
            <c:strRef>
              <c:f>MER!$V$38</c:f>
              <c:strCache>
                <c:ptCount val="1"/>
                <c:pt idx="0">
                  <c:v>16</c:v>
                </c:pt>
              </c:strCache>
            </c:strRef>
          </c:tx>
          <c:spPr>
            <a:solidFill>
              <a:srgbClr val="FF0000"/>
            </a:solidFill>
            <a:ln>
              <a:solidFill>
                <a:sysClr val="windowText" lastClr="000000"/>
              </a:solidFill>
            </a:ln>
          </c:spPr>
          <c:invertIfNegative val="0"/>
          <c:cat>
            <c:numRef>
              <c:f>MER!$K$39:$K$73</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MER!$V$39:$V$73</c:f>
              <c:numCache>
                <c:formatCode>General</c:formatCode>
                <c:ptCount val="35"/>
                <c:pt idx="6">
                  <c:v>1</c:v>
                </c:pt>
              </c:numCache>
            </c:numRef>
          </c:val>
          <c:extLst xmlns:c16r2="http://schemas.microsoft.com/office/drawing/2015/06/chart">
            <c:ext xmlns:c16="http://schemas.microsoft.com/office/drawing/2014/chart" uri="{C3380CC4-5D6E-409C-BE32-E72D297353CC}">
              <c16:uniqueId val="{0000000A-D953-3447-BFD1-5E4BC3C6DA11}"/>
            </c:ext>
          </c:extLst>
        </c:ser>
        <c:ser>
          <c:idx val="11"/>
          <c:order val="11"/>
          <c:tx>
            <c:strRef>
              <c:f>MER!$W$38</c:f>
              <c:strCache>
                <c:ptCount val="1"/>
                <c:pt idx="0">
                  <c:v>≥32</c:v>
                </c:pt>
              </c:strCache>
            </c:strRef>
          </c:tx>
          <c:spPr>
            <a:solidFill>
              <a:srgbClr val="C00000"/>
            </a:solidFill>
            <a:ln>
              <a:solidFill>
                <a:sysClr val="windowText" lastClr="000000"/>
              </a:solidFill>
            </a:ln>
          </c:spPr>
          <c:invertIfNegative val="0"/>
          <c:cat>
            <c:numRef>
              <c:f>MER!$K$39:$K$73</c:f>
              <c:numCache>
                <c:formatCode>General</c:formatCod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numCache>
            </c:numRef>
          </c:cat>
          <c:val>
            <c:numRef>
              <c:f>MER!$W$39:$W$73</c:f>
              <c:numCache>
                <c:formatCode>General</c:formatCode>
                <c:ptCount val="35"/>
                <c:pt idx="0">
                  <c:v>2</c:v>
                </c:pt>
                <c:pt idx="4">
                  <c:v>1</c:v>
                </c:pt>
                <c:pt idx="5">
                  <c:v>1</c:v>
                </c:pt>
                <c:pt idx="6">
                  <c:v>1</c:v>
                </c:pt>
                <c:pt idx="7">
                  <c:v>1</c:v>
                </c:pt>
                <c:pt idx="8">
                  <c:v>3</c:v>
                </c:pt>
                <c:pt idx="9">
                  <c:v>3</c:v>
                </c:pt>
              </c:numCache>
            </c:numRef>
          </c:val>
          <c:extLst xmlns:c16r2="http://schemas.microsoft.com/office/drawing/2015/06/chart">
            <c:ext xmlns:c16="http://schemas.microsoft.com/office/drawing/2014/chart" uri="{C3380CC4-5D6E-409C-BE32-E72D297353CC}">
              <c16:uniqueId val="{0000000B-D953-3447-BFD1-5E4BC3C6DA11}"/>
            </c:ext>
          </c:extLst>
        </c:ser>
        <c:dLbls>
          <c:showLegendKey val="0"/>
          <c:showVal val="0"/>
          <c:showCatName val="0"/>
          <c:showSerName val="0"/>
          <c:showPercent val="0"/>
          <c:showBubbleSize val="0"/>
        </c:dLbls>
        <c:gapWidth val="100"/>
        <c:overlap val="100"/>
        <c:axId val="83737088"/>
        <c:axId val="82945152"/>
      </c:barChart>
      <c:catAx>
        <c:axId val="83737088"/>
        <c:scaling>
          <c:orientation val="minMax"/>
        </c:scaling>
        <c:delete val="0"/>
        <c:axPos val="b"/>
        <c:title>
          <c:tx>
            <c:rich>
              <a:bodyPr/>
              <a:lstStyle/>
              <a:p>
                <a:pPr>
                  <a:defRPr sz="1000"/>
                </a:pPr>
                <a:r>
                  <a:rPr lang="en-US" sz="1000" dirty="0" err="1" smtClean="0"/>
                  <a:t>Hemmhofdiameter</a:t>
                </a:r>
                <a:r>
                  <a:rPr lang="en-US" sz="1000" dirty="0" smtClean="0"/>
                  <a:t> </a:t>
                </a:r>
                <a:r>
                  <a:rPr lang="en-US" sz="1000" dirty="0"/>
                  <a:t>(mm)</a:t>
                </a:r>
              </a:p>
            </c:rich>
          </c:tx>
          <c:overlay val="0"/>
        </c:title>
        <c:numFmt formatCode="General" sourceLinked="1"/>
        <c:majorTickMark val="out"/>
        <c:minorTickMark val="none"/>
        <c:tickLblPos val="nextTo"/>
        <c:txPr>
          <a:bodyPr rot="-5400000" vert="horz"/>
          <a:lstStyle/>
          <a:p>
            <a:pPr>
              <a:defRPr sz="1000"/>
            </a:pPr>
            <a:endParaRPr lang="de-DE"/>
          </a:p>
        </c:txPr>
        <c:crossAx val="82945152"/>
        <c:crosses val="autoZero"/>
        <c:auto val="1"/>
        <c:lblAlgn val="ctr"/>
        <c:lblOffset val="100"/>
        <c:tickLblSkip val="2"/>
        <c:noMultiLvlLbl val="0"/>
      </c:catAx>
      <c:valAx>
        <c:axId val="82945152"/>
        <c:scaling>
          <c:orientation val="minMax"/>
        </c:scaling>
        <c:delete val="0"/>
        <c:axPos val="l"/>
        <c:title>
          <c:tx>
            <c:rich>
              <a:bodyPr rot="-5400000" vert="horz"/>
              <a:lstStyle/>
              <a:p>
                <a:pPr>
                  <a:defRPr sz="1000"/>
                </a:pPr>
                <a:r>
                  <a:rPr lang="en-US" sz="1000" dirty="0" err="1" smtClean="0"/>
                  <a:t>Anzahl</a:t>
                </a:r>
                <a:r>
                  <a:rPr lang="en-US" sz="1000" dirty="0" smtClean="0"/>
                  <a:t> </a:t>
                </a:r>
                <a:r>
                  <a:rPr lang="en-US" sz="1000" dirty="0" err="1" smtClean="0"/>
                  <a:t>Beobachtungen</a:t>
                </a:r>
                <a:endParaRPr lang="en-US" sz="1000" dirty="0"/>
              </a:p>
            </c:rich>
          </c:tx>
          <c:overlay val="0"/>
        </c:title>
        <c:numFmt formatCode="General" sourceLinked="1"/>
        <c:majorTickMark val="out"/>
        <c:minorTickMark val="none"/>
        <c:tickLblPos val="nextTo"/>
        <c:txPr>
          <a:bodyPr/>
          <a:lstStyle/>
          <a:p>
            <a:pPr>
              <a:defRPr sz="1000"/>
            </a:pPr>
            <a:endParaRPr lang="de-DE"/>
          </a:p>
        </c:txPr>
        <c:crossAx val="83737088"/>
        <c:crosses val="autoZero"/>
        <c:crossBetween val="between"/>
      </c:valAx>
      <c:spPr>
        <a:ln>
          <a:noFill/>
        </a:ln>
      </c:spPr>
    </c:plotArea>
    <c:legend>
      <c:legendPos val="r"/>
      <c:overlay val="0"/>
      <c:txPr>
        <a:bodyPr/>
        <a:lstStyle/>
        <a:p>
          <a:pPr>
            <a:defRPr sz="1000"/>
          </a:pPr>
          <a:endParaRPr lang="de-DE"/>
        </a:p>
      </c:txPr>
    </c:legend>
    <c:plotVisOnly val="1"/>
    <c:dispBlanksAs val="gap"/>
    <c:showDLblsOverMax val="0"/>
  </c:chart>
  <c:spPr>
    <a:ln>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D29401CC-7BD1-6842-AF11-3121A83BE8D5}" type="datetimeFigureOut">
              <a:rPr lang="en-US" smtClean="0"/>
              <a:pPr/>
              <a:t>12/18/2018</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D1D3D77-A4D4-D349-81F6-0779360C7896}" type="slidenum">
              <a:rPr lang="en-US" smtClean="0"/>
              <a:pPr/>
              <a:t>‹Nr.›</a:t>
            </a:fld>
            <a:endParaRPr lang="en-US"/>
          </a:p>
        </p:txBody>
      </p:sp>
    </p:spTree>
    <p:extLst>
      <p:ext uri="{BB962C8B-B14F-4D97-AF65-F5344CB8AC3E}">
        <p14:creationId xmlns:p14="http://schemas.microsoft.com/office/powerpoint/2010/main" val="36174875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E8CB6C68-E744-524C-B2A6-4294B24C8A11}" type="datetimeFigureOut">
              <a:rPr lang="en-US" smtClean="0"/>
              <a:pPr/>
              <a:t>12/18/2018</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52C51712-0D7A-7143-95EC-78A218B39D8A}" type="slidenum">
              <a:rPr lang="en-US" smtClean="0"/>
              <a:pPr/>
              <a:t>‹Nr.›</a:t>
            </a:fld>
            <a:endParaRPr lang="en-US"/>
          </a:p>
        </p:txBody>
      </p:sp>
    </p:spTree>
    <p:extLst>
      <p:ext uri="{BB962C8B-B14F-4D97-AF65-F5344CB8AC3E}">
        <p14:creationId xmlns:p14="http://schemas.microsoft.com/office/powerpoint/2010/main" val="42712377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52C51712-0D7A-7143-95EC-78A218B39D8A}" type="slidenum">
              <a:rPr lang="en-US" smtClean="0"/>
              <a:pPr/>
              <a:t>1</a:t>
            </a:fld>
            <a:endParaRPr lang="en-US"/>
          </a:p>
        </p:txBody>
      </p:sp>
    </p:spTree>
    <p:extLst>
      <p:ext uri="{BB962C8B-B14F-4D97-AF65-F5344CB8AC3E}">
        <p14:creationId xmlns:p14="http://schemas.microsoft.com/office/powerpoint/2010/main" val="393515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sv-SE"/>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sv-SE"/>
              <a:t>Click to edit Master subtitle style</a:t>
            </a:r>
            <a:endParaRPr lang="en-US"/>
          </a:p>
        </p:txBody>
      </p:sp>
      <p:sp>
        <p:nvSpPr>
          <p:cNvPr id="4" name="Date Placeholder 3"/>
          <p:cNvSpPr>
            <a:spLocks noGrp="1"/>
          </p:cNvSpPr>
          <p:nvPr>
            <p:ph type="dt" sz="half" idx="10"/>
          </p:nvPr>
        </p:nvSpPr>
        <p:spPr/>
        <p:txBody>
          <a:bodyPr/>
          <a:lstStyle/>
          <a:p>
            <a:fld id="{09ABCBD3-FF75-F543-B2A4-109128D37D72}" type="datetime1">
              <a:rPr lang="sv-SE" smtClean="0"/>
              <a:pPr/>
              <a:t>2018-12-18</a:t>
            </a:fld>
            <a:endParaRPr lang="en-US"/>
          </a:p>
        </p:txBody>
      </p:sp>
      <p:sp>
        <p:nvSpPr>
          <p:cNvPr id="5" name="Footer Placeholder 4"/>
          <p:cNvSpPr>
            <a:spLocks noGrp="1"/>
          </p:cNvSpPr>
          <p:nvPr>
            <p:ph type="ftr" sz="quarter" idx="11"/>
          </p:nvPr>
        </p:nvSpPr>
        <p:spPr>
          <a:xfrm>
            <a:off x="2686556" y="4767264"/>
            <a:ext cx="3770888" cy="273844"/>
          </a:xfrm>
        </p:spPr>
        <p:txBody>
          <a:bodyPr/>
          <a:lstStyle/>
          <a:p>
            <a:r>
              <a:rPr lang="en-US" dirty="0" err="1" smtClean="0"/>
              <a:t>Neudefinition</a:t>
            </a:r>
            <a:r>
              <a:rPr lang="en-US" dirty="0" smtClean="0"/>
              <a:t> S, I und R 2019 - www.eucast.org/www.NAK-Deutschland.org</a:t>
            </a:r>
            <a:endParaRPr lang="en-US" dirty="0"/>
          </a:p>
        </p:txBody>
      </p:sp>
      <p:sp>
        <p:nvSpPr>
          <p:cNvPr id="6" name="Slide Number Placeholder 5"/>
          <p:cNvSpPr>
            <a:spLocks noGrp="1"/>
          </p:cNvSpPr>
          <p:nvPr>
            <p:ph type="sldNum" sz="quarter" idx="12"/>
          </p:nvPr>
        </p:nvSpPr>
        <p:spPr/>
        <p:txBody>
          <a:bodyPr/>
          <a:lstStyle/>
          <a:p>
            <a:fld id="{D115230A-9AE0-7446-B931-48ECA29FAF5B}" type="slidenum">
              <a:rPr lang="en-US" smtClean="0"/>
              <a:pPr/>
              <a:t>‹Nr.›</a:t>
            </a:fld>
            <a:endParaRPr lang="en-US"/>
          </a:p>
        </p:txBody>
      </p:sp>
    </p:spTree>
    <p:extLst>
      <p:ext uri="{BB962C8B-B14F-4D97-AF65-F5344CB8AC3E}">
        <p14:creationId xmlns:p14="http://schemas.microsoft.com/office/powerpoint/2010/main" val="2478704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4" name="Date Placeholder 3"/>
          <p:cNvSpPr>
            <a:spLocks noGrp="1"/>
          </p:cNvSpPr>
          <p:nvPr>
            <p:ph type="dt" sz="half" idx="10"/>
          </p:nvPr>
        </p:nvSpPr>
        <p:spPr/>
        <p:txBody>
          <a:bodyPr/>
          <a:lstStyle/>
          <a:p>
            <a:fld id="{EC782FCD-CB9C-FD42-95B4-13DDB374364E}" type="datetime1">
              <a:rPr lang="sv-SE" smtClean="0"/>
              <a:pPr/>
              <a:t>2018-12-18</a:t>
            </a:fld>
            <a:endParaRPr lang="en-US"/>
          </a:p>
        </p:txBody>
      </p:sp>
      <p:sp>
        <p:nvSpPr>
          <p:cNvPr id="5" name="Footer Placeholder 4"/>
          <p:cNvSpPr>
            <a:spLocks noGrp="1"/>
          </p:cNvSpPr>
          <p:nvPr>
            <p:ph type="ftr" sz="quarter" idx="11"/>
          </p:nvPr>
        </p:nvSpPr>
        <p:spPr>
          <a:xfrm>
            <a:off x="2702740" y="4767264"/>
            <a:ext cx="3746612" cy="273844"/>
          </a:xfrm>
        </p:spPr>
        <p:txBody>
          <a:bodyPr/>
          <a:lstStyle/>
          <a:p>
            <a:r>
              <a:rPr lang="en-US" dirty="0" err="1" smtClean="0"/>
              <a:t>Neudefinition</a:t>
            </a:r>
            <a:r>
              <a:rPr lang="en-US" dirty="0" smtClean="0"/>
              <a:t> S, I und R 2019 - www.eucast.org/www.NAK-Deutschland.org</a:t>
            </a:r>
            <a:endParaRPr lang="en-US" dirty="0"/>
          </a:p>
        </p:txBody>
      </p:sp>
      <p:sp>
        <p:nvSpPr>
          <p:cNvPr id="6" name="Slide Number Placeholder 5"/>
          <p:cNvSpPr>
            <a:spLocks noGrp="1"/>
          </p:cNvSpPr>
          <p:nvPr>
            <p:ph type="sldNum" sz="quarter" idx="12"/>
          </p:nvPr>
        </p:nvSpPr>
        <p:spPr/>
        <p:txBody>
          <a:bodyPr/>
          <a:lstStyle/>
          <a:p>
            <a:fld id="{D115230A-9AE0-7446-B931-48ECA29FAF5B}" type="slidenum">
              <a:rPr lang="en-US" smtClean="0"/>
              <a:pPr/>
              <a:t>‹Nr.›</a:t>
            </a:fld>
            <a:endParaRPr lang="en-US"/>
          </a:p>
        </p:txBody>
      </p:sp>
    </p:spTree>
    <p:extLst>
      <p:ext uri="{BB962C8B-B14F-4D97-AF65-F5344CB8AC3E}">
        <p14:creationId xmlns:p14="http://schemas.microsoft.com/office/powerpoint/2010/main" val="3258593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sv-SE"/>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4" name="Date Placeholder 3"/>
          <p:cNvSpPr>
            <a:spLocks noGrp="1"/>
          </p:cNvSpPr>
          <p:nvPr>
            <p:ph type="dt" sz="half" idx="10"/>
          </p:nvPr>
        </p:nvSpPr>
        <p:spPr/>
        <p:txBody>
          <a:bodyPr/>
          <a:lstStyle/>
          <a:p>
            <a:fld id="{306E8228-6B82-F342-9921-3D840CCD6358}" type="datetime1">
              <a:rPr lang="sv-SE" smtClean="0"/>
              <a:pPr/>
              <a:t>2018-12-18</a:t>
            </a:fld>
            <a:endParaRPr lang="en-US"/>
          </a:p>
        </p:txBody>
      </p:sp>
      <p:sp>
        <p:nvSpPr>
          <p:cNvPr id="5" name="Footer Placeholder 4"/>
          <p:cNvSpPr>
            <a:spLocks noGrp="1"/>
          </p:cNvSpPr>
          <p:nvPr>
            <p:ph type="ftr" sz="quarter" idx="11"/>
          </p:nvPr>
        </p:nvSpPr>
        <p:spPr>
          <a:xfrm>
            <a:off x="2694648" y="4767264"/>
            <a:ext cx="3782352" cy="273844"/>
          </a:xfrm>
        </p:spPr>
        <p:txBody>
          <a:bodyPr/>
          <a:lstStyle/>
          <a:p>
            <a:r>
              <a:rPr lang="en-US" dirty="0" err="1" smtClean="0"/>
              <a:t>Neudefinition</a:t>
            </a:r>
            <a:r>
              <a:rPr lang="en-US" dirty="0" smtClean="0"/>
              <a:t> S, I und R 2019 - www.eucast.org/www.NAK-Deutschland.org</a:t>
            </a:r>
            <a:endParaRPr lang="en-US" dirty="0"/>
          </a:p>
        </p:txBody>
      </p:sp>
      <p:sp>
        <p:nvSpPr>
          <p:cNvPr id="6" name="Slide Number Placeholder 5"/>
          <p:cNvSpPr>
            <a:spLocks noGrp="1"/>
          </p:cNvSpPr>
          <p:nvPr>
            <p:ph type="sldNum" sz="quarter" idx="12"/>
          </p:nvPr>
        </p:nvSpPr>
        <p:spPr/>
        <p:txBody>
          <a:bodyPr/>
          <a:lstStyle/>
          <a:p>
            <a:fld id="{D115230A-9AE0-7446-B931-48ECA29FAF5B}" type="slidenum">
              <a:rPr lang="en-US" smtClean="0"/>
              <a:pPr/>
              <a:t>‹Nr.›</a:t>
            </a:fld>
            <a:endParaRPr lang="en-US"/>
          </a:p>
        </p:txBody>
      </p:sp>
    </p:spTree>
    <p:extLst>
      <p:ext uri="{BB962C8B-B14F-4D97-AF65-F5344CB8AC3E}">
        <p14:creationId xmlns:p14="http://schemas.microsoft.com/office/powerpoint/2010/main" val="1505748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endParaRPr lang="en-US"/>
          </a:p>
        </p:txBody>
      </p:sp>
      <p:sp>
        <p:nvSpPr>
          <p:cNvPr id="3" name="Content Placeholder 2"/>
          <p:cNvSpPr>
            <a:spLocks noGrp="1"/>
          </p:cNvSpPr>
          <p:nvPr>
            <p:ph idx="1"/>
          </p:nvPr>
        </p:nvSpPr>
        <p:spPr/>
        <p:txBody>
          <a:body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4" name="Date Placeholder 3"/>
          <p:cNvSpPr>
            <a:spLocks noGrp="1"/>
          </p:cNvSpPr>
          <p:nvPr>
            <p:ph type="dt" sz="half" idx="10"/>
          </p:nvPr>
        </p:nvSpPr>
        <p:spPr/>
        <p:txBody>
          <a:bodyPr/>
          <a:lstStyle>
            <a:lvl1pPr>
              <a:defRPr/>
            </a:lvl1pPr>
          </a:lstStyle>
          <a:p>
            <a:r>
              <a:rPr lang="sv-SE" dirty="0" smtClean="0"/>
              <a:t>22.11.2018</a:t>
            </a:r>
            <a:endParaRPr lang="en-US" dirty="0"/>
          </a:p>
        </p:txBody>
      </p:sp>
      <p:sp>
        <p:nvSpPr>
          <p:cNvPr id="5" name="Footer Placeholder 4"/>
          <p:cNvSpPr>
            <a:spLocks noGrp="1"/>
          </p:cNvSpPr>
          <p:nvPr>
            <p:ph type="ftr" sz="quarter" idx="11"/>
          </p:nvPr>
        </p:nvSpPr>
        <p:spPr>
          <a:xfrm>
            <a:off x="2969777" y="4767264"/>
            <a:ext cx="3252997" cy="273844"/>
          </a:xfrm>
        </p:spPr>
        <p:txBody>
          <a:bodyPr/>
          <a:lstStyle/>
          <a:p>
            <a:r>
              <a:rPr lang="en-US" dirty="0" err="1" smtClean="0"/>
              <a:t>Neudefinition</a:t>
            </a:r>
            <a:r>
              <a:rPr lang="en-US" dirty="0" smtClean="0"/>
              <a:t> S, I und R 2019 - www.eucast.org/www.NAK-Deutschland.org</a:t>
            </a:r>
            <a:endParaRPr lang="en-US" dirty="0"/>
          </a:p>
        </p:txBody>
      </p:sp>
      <p:sp>
        <p:nvSpPr>
          <p:cNvPr id="6" name="Slide Number Placeholder 5"/>
          <p:cNvSpPr>
            <a:spLocks noGrp="1"/>
          </p:cNvSpPr>
          <p:nvPr>
            <p:ph type="sldNum" sz="quarter" idx="12"/>
          </p:nvPr>
        </p:nvSpPr>
        <p:spPr/>
        <p:txBody>
          <a:bodyPr/>
          <a:lstStyle/>
          <a:p>
            <a:fld id="{D115230A-9AE0-7446-B931-48ECA29FAF5B}" type="slidenum">
              <a:rPr lang="en-US" smtClean="0"/>
              <a:pPr/>
              <a:t>‹Nr.›</a:t>
            </a:fld>
            <a:endParaRPr lang="en-US"/>
          </a:p>
        </p:txBody>
      </p:sp>
    </p:spTree>
    <p:extLst>
      <p:ext uri="{BB962C8B-B14F-4D97-AF65-F5344CB8AC3E}">
        <p14:creationId xmlns:p14="http://schemas.microsoft.com/office/powerpoint/2010/main" val="2056050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sv-SE"/>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sv-SE"/>
              <a:t>Click to edit Master text styles</a:t>
            </a:r>
          </a:p>
        </p:txBody>
      </p:sp>
      <p:sp>
        <p:nvSpPr>
          <p:cNvPr id="4" name="Date Placeholder 3"/>
          <p:cNvSpPr>
            <a:spLocks noGrp="1"/>
          </p:cNvSpPr>
          <p:nvPr>
            <p:ph type="dt" sz="half" idx="10"/>
          </p:nvPr>
        </p:nvSpPr>
        <p:spPr/>
        <p:txBody>
          <a:bodyPr/>
          <a:lstStyle/>
          <a:p>
            <a:fld id="{9624977D-D271-E749-B41D-DCC413CA1BDB}" type="datetime1">
              <a:rPr lang="sv-SE" smtClean="0"/>
              <a:pPr/>
              <a:t>2018-12-18</a:t>
            </a:fld>
            <a:endParaRPr lang="en-US"/>
          </a:p>
        </p:txBody>
      </p:sp>
      <p:sp>
        <p:nvSpPr>
          <p:cNvPr id="5" name="Footer Placeholder 4"/>
          <p:cNvSpPr>
            <a:spLocks noGrp="1"/>
          </p:cNvSpPr>
          <p:nvPr>
            <p:ph type="ftr" sz="quarter" idx="11"/>
          </p:nvPr>
        </p:nvSpPr>
        <p:spPr>
          <a:xfrm>
            <a:off x="2686556" y="4767264"/>
            <a:ext cx="3795164" cy="273844"/>
          </a:xfrm>
        </p:spPr>
        <p:txBody>
          <a:bodyPr/>
          <a:lstStyle/>
          <a:p>
            <a:r>
              <a:rPr lang="en-US" dirty="0" err="1" smtClean="0"/>
              <a:t>Neudefinition</a:t>
            </a:r>
            <a:r>
              <a:rPr lang="en-US" dirty="0" smtClean="0"/>
              <a:t> S, I und R 2019 - www.eucast.org/www.NAK-Deutschland.org</a:t>
            </a:r>
            <a:endParaRPr lang="en-US" dirty="0"/>
          </a:p>
        </p:txBody>
      </p:sp>
      <p:sp>
        <p:nvSpPr>
          <p:cNvPr id="6" name="Slide Number Placeholder 5"/>
          <p:cNvSpPr>
            <a:spLocks noGrp="1"/>
          </p:cNvSpPr>
          <p:nvPr>
            <p:ph type="sldNum" sz="quarter" idx="12"/>
          </p:nvPr>
        </p:nvSpPr>
        <p:spPr/>
        <p:txBody>
          <a:bodyPr/>
          <a:lstStyle/>
          <a:p>
            <a:fld id="{D115230A-9AE0-7446-B931-48ECA29FAF5B}" type="slidenum">
              <a:rPr lang="en-US" smtClean="0"/>
              <a:pPr/>
              <a:t>‹Nr.›</a:t>
            </a:fld>
            <a:endParaRPr lang="en-US"/>
          </a:p>
        </p:txBody>
      </p:sp>
    </p:spTree>
    <p:extLst>
      <p:ext uri="{BB962C8B-B14F-4D97-AF65-F5344CB8AC3E}">
        <p14:creationId xmlns:p14="http://schemas.microsoft.com/office/powerpoint/2010/main" val="3996250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5" name="Date Placeholder 4"/>
          <p:cNvSpPr>
            <a:spLocks noGrp="1"/>
          </p:cNvSpPr>
          <p:nvPr>
            <p:ph type="dt" sz="half" idx="10"/>
          </p:nvPr>
        </p:nvSpPr>
        <p:spPr/>
        <p:txBody>
          <a:bodyPr/>
          <a:lstStyle/>
          <a:p>
            <a:fld id="{718E3EB2-9118-2647-92BF-F4BAA73335F5}" type="datetime1">
              <a:rPr lang="sv-SE" smtClean="0"/>
              <a:pPr/>
              <a:t>2018-12-18</a:t>
            </a:fld>
            <a:endParaRPr lang="en-US"/>
          </a:p>
        </p:txBody>
      </p:sp>
      <p:sp>
        <p:nvSpPr>
          <p:cNvPr id="6" name="Footer Placeholder 5"/>
          <p:cNvSpPr>
            <a:spLocks noGrp="1"/>
          </p:cNvSpPr>
          <p:nvPr>
            <p:ph type="ftr" sz="quarter" idx="11"/>
          </p:nvPr>
        </p:nvSpPr>
        <p:spPr>
          <a:xfrm>
            <a:off x="2686556" y="4767264"/>
            <a:ext cx="3770888" cy="273844"/>
          </a:xfrm>
        </p:spPr>
        <p:txBody>
          <a:bodyPr/>
          <a:lstStyle/>
          <a:p>
            <a:r>
              <a:rPr lang="en-US" dirty="0" err="1" smtClean="0"/>
              <a:t>Neudefinition</a:t>
            </a:r>
            <a:r>
              <a:rPr lang="en-US" dirty="0" smtClean="0"/>
              <a:t> S, I und R 2019 - www.eucast.org/www.NAK-Deutschland.org</a:t>
            </a:r>
            <a:endParaRPr lang="en-US" dirty="0"/>
          </a:p>
        </p:txBody>
      </p:sp>
      <p:sp>
        <p:nvSpPr>
          <p:cNvPr id="7" name="Slide Number Placeholder 6"/>
          <p:cNvSpPr>
            <a:spLocks noGrp="1"/>
          </p:cNvSpPr>
          <p:nvPr>
            <p:ph type="sldNum" sz="quarter" idx="12"/>
          </p:nvPr>
        </p:nvSpPr>
        <p:spPr/>
        <p:txBody>
          <a:bodyPr/>
          <a:lstStyle/>
          <a:p>
            <a:fld id="{D115230A-9AE0-7446-B931-48ECA29FAF5B}" type="slidenum">
              <a:rPr lang="en-US" smtClean="0"/>
              <a:pPr/>
              <a:t>‹Nr.›</a:t>
            </a:fld>
            <a:endParaRPr lang="en-US"/>
          </a:p>
        </p:txBody>
      </p:sp>
    </p:spTree>
    <p:extLst>
      <p:ext uri="{BB962C8B-B14F-4D97-AF65-F5344CB8AC3E}">
        <p14:creationId xmlns:p14="http://schemas.microsoft.com/office/powerpoint/2010/main" val="3033704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sv-SE"/>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sv-SE"/>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7" name="Date Placeholder 6"/>
          <p:cNvSpPr>
            <a:spLocks noGrp="1"/>
          </p:cNvSpPr>
          <p:nvPr>
            <p:ph type="dt" sz="half" idx="10"/>
          </p:nvPr>
        </p:nvSpPr>
        <p:spPr/>
        <p:txBody>
          <a:bodyPr/>
          <a:lstStyle/>
          <a:p>
            <a:fld id="{9ECCA1D1-9D66-784E-BD64-1B307907DAC3}" type="datetime1">
              <a:rPr lang="sv-SE" smtClean="0"/>
              <a:pPr/>
              <a:t>2018-12-18</a:t>
            </a:fld>
            <a:endParaRPr lang="en-US"/>
          </a:p>
        </p:txBody>
      </p:sp>
      <p:sp>
        <p:nvSpPr>
          <p:cNvPr id="8" name="Footer Placeholder 7"/>
          <p:cNvSpPr>
            <a:spLocks noGrp="1"/>
          </p:cNvSpPr>
          <p:nvPr>
            <p:ph type="ftr" sz="quarter" idx="11"/>
          </p:nvPr>
        </p:nvSpPr>
        <p:spPr>
          <a:xfrm>
            <a:off x="2702740" y="4767264"/>
            <a:ext cx="3762796" cy="273844"/>
          </a:xfrm>
        </p:spPr>
        <p:txBody>
          <a:bodyPr/>
          <a:lstStyle/>
          <a:p>
            <a:r>
              <a:rPr lang="en-US" dirty="0" err="1" smtClean="0"/>
              <a:t>Neudefinition</a:t>
            </a:r>
            <a:r>
              <a:rPr lang="en-US" dirty="0" smtClean="0"/>
              <a:t> S, I und R 2019 - www.eucast.org/www.NAK-Deutschland.org</a:t>
            </a:r>
            <a:endParaRPr lang="en-US" dirty="0"/>
          </a:p>
        </p:txBody>
      </p:sp>
      <p:sp>
        <p:nvSpPr>
          <p:cNvPr id="9" name="Slide Number Placeholder 8"/>
          <p:cNvSpPr>
            <a:spLocks noGrp="1"/>
          </p:cNvSpPr>
          <p:nvPr>
            <p:ph type="sldNum" sz="quarter" idx="12"/>
          </p:nvPr>
        </p:nvSpPr>
        <p:spPr/>
        <p:txBody>
          <a:bodyPr/>
          <a:lstStyle/>
          <a:p>
            <a:fld id="{D115230A-9AE0-7446-B931-48ECA29FAF5B}" type="slidenum">
              <a:rPr lang="en-US" smtClean="0"/>
              <a:pPr/>
              <a:t>‹Nr.›</a:t>
            </a:fld>
            <a:endParaRPr lang="en-US"/>
          </a:p>
        </p:txBody>
      </p:sp>
    </p:spTree>
    <p:extLst>
      <p:ext uri="{BB962C8B-B14F-4D97-AF65-F5344CB8AC3E}">
        <p14:creationId xmlns:p14="http://schemas.microsoft.com/office/powerpoint/2010/main" val="2017417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endParaRPr lang="en-US"/>
          </a:p>
        </p:txBody>
      </p:sp>
      <p:sp>
        <p:nvSpPr>
          <p:cNvPr id="3" name="Date Placeholder 2"/>
          <p:cNvSpPr>
            <a:spLocks noGrp="1"/>
          </p:cNvSpPr>
          <p:nvPr>
            <p:ph type="dt" sz="half" idx="10"/>
          </p:nvPr>
        </p:nvSpPr>
        <p:spPr/>
        <p:txBody>
          <a:bodyPr/>
          <a:lstStyle/>
          <a:p>
            <a:fld id="{237C380C-5591-9840-BAAD-6A6DFC5EEFDC}" type="datetime1">
              <a:rPr lang="sv-SE" smtClean="0"/>
              <a:pPr/>
              <a:t>2018-12-18</a:t>
            </a:fld>
            <a:endParaRPr lang="en-US"/>
          </a:p>
        </p:txBody>
      </p:sp>
      <p:sp>
        <p:nvSpPr>
          <p:cNvPr id="4" name="Footer Placeholder 3"/>
          <p:cNvSpPr>
            <a:spLocks noGrp="1"/>
          </p:cNvSpPr>
          <p:nvPr>
            <p:ph type="ftr" sz="quarter" idx="11"/>
          </p:nvPr>
        </p:nvSpPr>
        <p:spPr>
          <a:xfrm>
            <a:off x="2702740" y="4767264"/>
            <a:ext cx="3762796" cy="273844"/>
          </a:xfrm>
        </p:spPr>
        <p:txBody>
          <a:bodyPr/>
          <a:lstStyle/>
          <a:p>
            <a:r>
              <a:rPr lang="en-US" dirty="0" err="1" smtClean="0"/>
              <a:t>Neudefinition</a:t>
            </a:r>
            <a:r>
              <a:rPr lang="en-US" dirty="0" smtClean="0"/>
              <a:t> S, I und R 2019 - www.eucast.org/www.NAK-Deutschland.org</a:t>
            </a:r>
            <a:endParaRPr lang="en-US" dirty="0"/>
          </a:p>
        </p:txBody>
      </p:sp>
      <p:sp>
        <p:nvSpPr>
          <p:cNvPr id="5" name="Slide Number Placeholder 4"/>
          <p:cNvSpPr>
            <a:spLocks noGrp="1"/>
          </p:cNvSpPr>
          <p:nvPr>
            <p:ph type="sldNum" sz="quarter" idx="12"/>
          </p:nvPr>
        </p:nvSpPr>
        <p:spPr/>
        <p:txBody>
          <a:bodyPr/>
          <a:lstStyle/>
          <a:p>
            <a:fld id="{D115230A-9AE0-7446-B931-48ECA29FAF5B}" type="slidenum">
              <a:rPr lang="en-US" smtClean="0"/>
              <a:pPr/>
              <a:t>‹Nr.›</a:t>
            </a:fld>
            <a:endParaRPr lang="en-US"/>
          </a:p>
        </p:txBody>
      </p:sp>
    </p:spTree>
    <p:extLst>
      <p:ext uri="{BB962C8B-B14F-4D97-AF65-F5344CB8AC3E}">
        <p14:creationId xmlns:p14="http://schemas.microsoft.com/office/powerpoint/2010/main" val="344343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39D238-B4EE-B247-9E19-CB37D3107A6D}" type="datetime1">
              <a:rPr lang="sv-SE" smtClean="0"/>
              <a:pPr/>
              <a:t>2018-12-18</a:t>
            </a:fld>
            <a:endParaRPr lang="en-US"/>
          </a:p>
        </p:txBody>
      </p:sp>
      <p:sp>
        <p:nvSpPr>
          <p:cNvPr id="3" name="Footer Placeholder 2"/>
          <p:cNvSpPr>
            <a:spLocks noGrp="1"/>
          </p:cNvSpPr>
          <p:nvPr>
            <p:ph type="ftr" sz="quarter" idx="11"/>
          </p:nvPr>
        </p:nvSpPr>
        <p:spPr>
          <a:xfrm>
            <a:off x="2710832" y="4767264"/>
            <a:ext cx="3746612" cy="273844"/>
          </a:xfrm>
        </p:spPr>
        <p:txBody>
          <a:bodyPr/>
          <a:lstStyle/>
          <a:p>
            <a:r>
              <a:rPr lang="en-US" dirty="0" err="1" smtClean="0"/>
              <a:t>Neudefinition</a:t>
            </a:r>
            <a:r>
              <a:rPr lang="en-US" dirty="0" smtClean="0"/>
              <a:t> S, I und R 2019 - www.eucast.org/www.NAK-Deutschland.org</a:t>
            </a:r>
            <a:endParaRPr lang="en-US" dirty="0"/>
          </a:p>
        </p:txBody>
      </p:sp>
      <p:sp>
        <p:nvSpPr>
          <p:cNvPr id="4" name="Slide Number Placeholder 3"/>
          <p:cNvSpPr>
            <a:spLocks noGrp="1"/>
          </p:cNvSpPr>
          <p:nvPr>
            <p:ph type="sldNum" sz="quarter" idx="12"/>
          </p:nvPr>
        </p:nvSpPr>
        <p:spPr/>
        <p:txBody>
          <a:bodyPr/>
          <a:lstStyle/>
          <a:p>
            <a:fld id="{D115230A-9AE0-7446-B931-48ECA29FAF5B}" type="slidenum">
              <a:rPr lang="en-US" smtClean="0"/>
              <a:pPr/>
              <a:t>‹Nr.›</a:t>
            </a:fld>
            <a:endParaRPr lang="en-US"/>
          </a:p>
        </p:txBody>
      </p:sp>
    </p:spTree>
    <p:extLst>
      <p:ext uri="{BB962C8B-B14F-4D97-AF65-F5344CB8AC3E}">
        <p14:creationId xmlns:p14="http://schemas.microsoft.com/office/powerpoint/2010/main" val="485115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sv-SE"/>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sv-SE"/>
              <a:t>Click to edit Master text styles</a:t>
            </a:r>
          </a:p>
        </p:txBody>
      </p:sp>
      <p:sp>
        <p:nvSpPr>
          <p:cNvPr id="5" name="Date Placeholder 4"/>
          <p:cNvSpPr>
            <a:spLocks noGrp="1"/>
          </p:cNvSpPr>
          <p:nvPr>
            <p:ph type="dt" sz="half" idx="10"/>
          </p:nvPr>
        </p:nvSpPr>
        <p:spPr/>
        <p:txBody>
          <a:bodyPr/>
          <a:lstStyle/>
          <a:p>
            <a:fld id="{2E7CE4C0-BDE9-0442-AA65-841C78ADDCD0}" type="datetime1">
              <a:rPr lang="sv-SE" smtClean="0"/>
              <a:pPr/>
              <a:t>2018-12-18</a:t>
            </a:fld>
            <a:endParaRPr lang="en-US"/>
          </a:p>
        </p:txBody>
      </p:sp>
      <p:sp>
        <p:nvSpPr>
          <p:cNvPr id="6" name="Footer Placeholder 5"/>
          <p:cNvSpPr>
            <a:spLocks noGrp="1"/>
          </p:cNvSpPr>
          <p:nvPr>
            <p:ph type="ftr" sz="quarter" idx="11"/>
          </p:nvPr>
        </p:nvSpPr>
        <p:spPr>
          <a:xfrm>
            <a:off x="2694648" y="4767264"/>
            <a:ext cx="3738520" cy="273844"/>
          </a:xfrm>
        </p:spPr>
        <p:txBody>
          <a:bodyPr/>
          <a:lstStyle/>
          <a:p>
            <a:r>
              <a:rPr lang="en-US" dirty="0" err="1" smtClean="0"/>
              <a:t>Neudefinition</a:t>
            </a:r>
            <a:r>
              <a:rPr lang="en-US" dirty="0" smtClean="0"/>
              <a:t> S, I und R 2019 - www.eucast.org/www.NAK-Deutschland.org</a:t>
            </a:r>
            <a:endParaRPr lang="en-US" dirty="0"/>
          </a:p>
        </p:txBody>
      </p:sp>
      <p:sp>
        <p:nvSpPr>
          <p:cNvPr id="7" name="Slide Number Placeholder 6"/>
          <p:cNvSpPr>
            <a:spLocks noGrp="1"/>
          </p:cNvSpPr>
          <p:nvPr>
            <p:ph type="sldNum" sz="quarter" idx="12"/>
          </p:nvPr>
        </p:nvSpPr>
        <p:spPr/>
        <p:txBody>
          <a:bodyPr/>
          <a:lstStyle/>
          <a:p>
            <a:fld id="{D115230A-9AE0-7446-B931-48ECA29FAF5B}" type="slidenum">
              <a:rPr lang="en-US" smtClean="0"/>
              <a:pPr/>
              <a:t>‹Nr.›</a:t>
            </a:fld>
            <a:endParaRPr lang="en-US"/>
          </a:p>
        </p:txBody>
      </p:sp>
    </p:spTree>
    <p:extLst>
      <p:ext uri="{BB962C8B-B14F-4D97-AF65-F5344CB8AC3E}">
        <p14:creationId xmlns:p14="http://schemas.microsoft.com/office/powerpoint/2010/main" val="3304888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sv-SE"/>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sv-SE"/>
              <a:t>Click to edit Master text styles</a:t>
            </a:r>
          </a:p>
        </p:txBody>
      </p:sp>
      <p:sp>
        <p:nvSpPr>
          <p:cNvPr id="5" name="Date Placeholder 4"/>
          <p:cNvSpPr>
            <a:spLocks noGrp="1"/>
          </p:cNvSpPr>
          <p:nvPr>
            <p:ph type="dt" sz="half" idx="10"/>
          </p:nvPr>
        </p:nvSpPr>
        <p:spPr/>
        <p:txBody>
          <a:bodyPr/>
          <a:lstStyle/>
          <a:p>
            <a:fld id="{2EB084FD-2781-E045-BEF6-6B487C0024D9}" type="datetime1">
              <a:rPr lang="sv-SE" smtClean="0"/>
              <a:pPr/>
              <a:t>2018-12-18</a:t>
            </a:fld>
            <a:endParaRPr lang="en-US"/>
          </a:p>
        </p:txBody>
      </p:sp>
      <p:sp>
        <p:nvSpPr>
          <p:cNvPr id="6" name="Footer Placeholder 5"/>
          <p:cNvSpPr>
            <a:spLocks noGrp="1"/>
          </p:cNvSpPr>
          <p:nvPr>
            <p:ph type="ftr" sz="quarter" idx="11"/>
          </p:nvPr>
        </p:nvSpPr>
        <p:spPr>
          <a:xfrm>
            <a:off x="2751292" y="4767264"/>
            <a:ext cx="3689968" cy="273844"/>
          </a:xfrm>
        </p:spPr>
        <p:txBody>
          <a:bodyPr/>
          <a:lstStyle/>
          <a:p>
            <a:r>
              <a:rPr lang="en-US" dirty="0" err="1" smtClean="0"/>
              <a:t>Neudefinition</a:t>
            </a:r>
            <a:r>
              <a:rPr lang="en-US" dirty="0" smtClean="0"/>
              <a:t> S, I und R 2019 - www.eucast.org/www.NAK-Deutschland.org</a:t>
            </a:r>
            <a:endParaRPr lang="en-US" dirty="0"/>
          </a:p>
        </p:txBody>
      </p:sp>
      <p:sp>
        <p:nvSpPr>
          <p:cNvPr id="7" name="Slide Number Placeholder 6"/>
          <p:cNvSpPr>
            <a:spLocks noGrp="1"/>
          </p:cNvSpPr>
          <p:nvPr>
            <p:ph type="sldNum" sz="quarter" idx="12"/>
          </p:nvPr>
        </p:nvSpPr>
        <p:spPr/>
        <p:txBody>
          <a:bodyPr/>
          <a:lstStyle/>
          <a:p>
            <a:fld id="{D115230A-9AE0-7446-B931-48ECA29FAF5B}" type="slidenum">
              <a:rPr lang="en-US" smtClean="0"/>
              <a:pPr/>
              <a:t>‹Nr.›</a:t>
            </a:fld>
            <a:endParaRPr lang="en-US"/>
          </a:p>
        </p:txBody>
      </p:sp>
    </p:spTree>
    <p:extLst>
      <p:ext uri="{BB962C8B-B14F-4D97-AF65-F5344CB8AC3E}">
        <p14:creationId xmlns:p14="http://schemas.microsoft.com/office/powerpoint/2010/main" val="3739681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sv-SE"/>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AA2B880-894C-014F-9D62-9EF51534CA2A}" type="datetime1">
              <a:rPr lang="sv-SE" smtClean="0"/>
              <a:pPr/>
              <a:t>2018-12-18</a:t>
            </a:fld>
            <a:endParaRPr lang="en-US"/>
          </a:p>
        </p:txBody>
      </p:sp>
      <p:sp>
        <p:nvSpPr>
          <p:cNvPr id="5" name="Footer Placeholder 4"/>
          <p:cNvSpPr>
            <a:spLocks noGrp="1"/>
          </p:cNvSpPr>
          <p:nvPr>
            <p:ph type="ftr" sz="quarter" idx="3"/>
          </p:nvPr>
        </p:nvSpPr>
        <p:spPr>
          <a:xfrm>
            <a:off x="2670372" y="4767264"/>
            <a:ext cx="3795164"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err="1" smtClean="0"/>
              <a:t>Neudefinition</a:t>
            </a:r>
            <a:r>
              <a:rPr lang="en-US" dirty="0" smtClean="0"/>
              <a:t> S, I und R 2019 - www.eucast.org/www.NAK-Deutschland.org</a:t>
            </a:r>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115230A-9AE0-7446-B931-48ECA29FAF5B}" type="slidenum">
              <a:rPr lang="en-US" smtClean="0"/>
              <a:pPr/>
              <a:t>‹Nr.›</a:t>
            </a:fld>
            <a:endParaRPr lang="en-US"/>
          </a:p>
        </p:txBody>
      </p:sp>
    </p:spTree>
    <p:extLst>
      <p:ext uri="{BB962C8B-B14F-4D97-AF65-F5344CB8AC3E}">
        <p14:creationId xmlns:p14="http://schemas.microsoft.com/office/powerpoint/2010/main" val="1553911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eucast.org/" TargetMode="External"/><Relationship Id="rId2" Type="http://schemas.openxmlformats.org/officeDocument/2006/relationships/hyperlink" Target="http://www.nak-deutschland.org/"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eucast.org/clinical_breakpoint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nak@p-e-g.org" TargetMode="External"/><Relationship Id="rId2" Type="http://schemas.openxmlformats.org/officeDocument/2006/relationships/hyperlink" Target="mailto:gunnar.kahlmeter@eucast.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5858" y="1788812"/>
            <a:ext cx="8072283" cy="2117384"/>
          </a:xfrm>
        </p:spPr>
        <p:txBody>
          <a:bodyPr>
            <a:noAutofit/>
          </a:bodyPr>
          <a:lstStyle/>
          <a:p>
            <a:r>
              <a:rPr lang="en-US" dirty="0" err="1" smtClean="0">
                <a:solidFill>
                  <a:schemeClr val="accent5">
                    <a:lumMod val="50000"/>
                  </a:schemeClr>
                </a:solidFill>
                <a:latin typeface="+mn-lt"/>
              </a:rPr>
              <a:t>Neudefinition</a:t>
            </a:r>
            <a:r>
              <a:rPr lang="en-US" dirty="0" smtClean="0">
                <a:solidFill>
                  <a:schemeClr val="accent5">
                    <a:lumMod val="50000"/>
                  </a:schemeClr>
                </a:solidFill>
                <a:latin typeface="+mn-lt"/>
              </a:rPr>
              <a:t> </a:t>
            </a:r>
            <a:r>
              <a:rPr lang="en-US" dirty="0" err="1" smtClean="0">
                <a:solidFill>
                  <a:schemeClr val="accent5">
                    <a:lumMod val="50000"/>
                  </a:schemeClr>
                </a:solidFill>
                <a:latin typeface="+mn-lt"/>
              </a:rPr>
              <a:t>der</a:t>
            </a:r>
            <a:r>
              <a:rPr lang="en-US" dirty="0" smtClean="0">
                <a:solidFill>
                  <a:schemeClr val="accent5">
                    <a:lumMod val="50000"/>
                  </a:schemeClr>
                </a:solidFill>
                <a:latin typeface="+mn-lt"/>
              </a:rPr>
              <a:t> </a:t>
            </a:r>
            <a:r>
              <a:rPr lang="en-US" dirty="0" err="1" smtClean="0">
                <a:solidFill>
                  <a:schemeClr val="accent5">
                    <a:lumMod val="50000"/>
                  </a:schemeClr>
                </a:solidFill>
                <a:latin typeface="+mn-lt"/>
              </a:rPr>
              <a:t>Ergebnis-kategorien</a:t>
            </a:r>
            <a:r>
              <a:rPr lang="en-US" dirty="0" smtClean="0">
                <a:solidFill>
                  <a:schemeClr val="accent5">
                    <a:lumMod val="50000"/>
                  </a:schemeClr>
                </a:solidFill>
                <a:latin typeface="+mn-lt"/>
              </a:rPr>
              <a:t> </a:t>
            </a:r>
            <a:r>
              <a:rPr lang="en-US" dirty="0" err="1" smtClean="0">
                <a:solidFill>
                  <a:schemeClr val="accent5">
                    <a:lumMod val="50000"/>
                  </a:schemeClr>
                </a:solidFill>
                <a:latin typeface="+mn-lt"/>
              </a:rPr>
              <a:t>der</a:t>
            </a:r>
            <a:r>
              <a:rPr lang="en-US" dirty="0" smtClean="0">
                <a:solidFill>
                  <a:schemeClr val="accent5">
                    <a:lumMod val="50000"/>
                  </a:schemeClr>
                </a:solidFill>
                <a:latin typeface="+mn-lt"/>
              </a:rPr>
              <a:t> </a:t>
            </a:r>
            <a:r>
              <a:rPr lang="en-US" dirty="0" err="1" smtClean="0">
                <a:solidFill>
                  <a:schemeClr val="accent5">
                    <a:lumMod val="50000"/>
                  </a:schemeClr>
                </a:solidFill>
                <a:latin typeface="+mn-lt"/>
              </a:rPr>
              <a:t>Empfindlichkeits-prüfung</a:t>
            </a:r>
            <a:r>
              <a:rPr lang="en-US" dirty="0" smtClean="0">
                <a:solidFill>
                  <a:schemeClr val="accent5">
                    <a:lumMod val="50000"/>
                  </a:schemeClr>
                </a:solidFill>
                <a:latin typeface="+mn-lt"/>
              </a:rPr>
              <a:t> </a:t>
            </a:r>
            <a:r>
              <a:rPr lang="en-US" b="1" dirty="0">
                <a:solidFill>
                  <a:schemeClr val="accent5">
                    <a:lumMod val="50000"/>
                  </a:schemeClr>
                </a:solidFill>
                <a:latin typeface="+mn-lt"/>
              </a:rPr>
              <a:t>S</a:t>
            </a:r>
            <a:r>
              <a:rPr lang="en-US" dirty="0">
                <a:solidFill>
                  <a:schemeClr val="accent5">
                    <a:lumMod val="50000"/>
                  </a:schemeClr>
                </a:solidFill>
                <a:latin typeface="+mn-lt"/>
              </a:rPr>
              <a:t>, </a:t>
            </a:r>
            <a:r>
              <a:rPr lang="en-US" b="1" dirty="0">
                <a:solidFill>
                  <a:schemeClr val="accent5">
                    <a:lumMod val="50000"/>
                  </a:schemeClr>
                </a:solidFill>
                <a:latin typeface="+mn-lt"/>
              </a:rPr>
              <a:t>I</a:t>
            </a:r>
            <a:r>
              <a:rPr lang="en-US" dirty="0">
                <a:solidFill>
                  <a:schemeClr val="accent5">
                    <a:lumMod val="50000"/>
                  </a:schemeClr>
                </a:solidFill>
                <a:latin typeface="+mn-lt"/>
              </a:rPr>
              <a:t> </a:t>
            </a:r>
            <a:r>
              <a:rPr lang="en-US" dirty="0" smtClean="0">
                <a:solidFill>
                  <a:schemeClr val="accent5">
                    <a:lumMod val="50000"/>
                  </a:schemeClr>
                </a:solidFill>
                <a:latin typeface="+mn-lt"/>
              </a:rPr>
              <a:t>und </a:t>
            </a:r>
            <a:r>
              <a:rPr lang="en-US" b="1" dirty="0">
                <a:solidFill>
                  <a:schemeClr val="accent5">
                    <a:lumMod val="50000"/>
                  </a:schemeClr>
                </a:solidFill>
                <a:latin typeface="+mn-lt"/>
              </a:rPr>
              <a:t>R</a:t>
            </a:r>
            <a:r>
              <a:rPr lang="en-US" dirty="0">
                <a:solidFill>
                  <a:schemeClr val="accent5">
                    <a:lumMod val="50000"/>
                  </a:schemeClr>
                </a:solidFill>
                <a:latin typeface="+mn-lt"/>
              </a:rPr>
              <a:t>.</a:t>
            </a:r>
          </a:p>
        </p:txBody>
      </p:sp>
      <p:sp>
        <p:nvSpPr>
          <p:cNvPr id="3" name="Subtitle 2"/>
          <p:cNvSpPr>
            <a:spLocks noGrp="1"/>
          </p:cNvSpPr>
          <p:nvPr>
            <p:ph type="subTitle" idx="1"/>
          </p:nvPr>
        </p:nvSpPr>
        <p:spPr>
          <a:xfrm>
            <a:off x="1371600" y="4138402"/>
            <a:ext cx="6400800" cy="510114"/>
          </a:xfrm>
        </p:spPr>
        <p:txBody>
          <a:bodyPr>
            <a:normAutofit fontScale="70000" lnSpcReduction="20000"/>
          </a:bodyPr>
          <a:lstStyle/>
          <a:p>
            <a:r>
              <a:rPr lang="en-US" sz="2400" dirty="0" smtClean="0">
                <a:solidFill>
                  <a:schemeClr val="tx1"/>
                </a:solidFill>
              </a:rPr>
              <a:t>Deutsche </a:t>
            </a:r>
            <a:r>
              <a:rPr lang="en-US" sz="2400" dirty="0" err="1" smtClean="0">
                <a:solidFill>
                  <a:schemeClr val="tx1"/>
                </a:solidFill>
              </a:rPr>
              <a:t>Übertragung</a:t>
            </a:r>
            <a:r>
              <a:rPr lang="en-US" sz="2400" dirty="0" smtClean="0">
                <a:solidFill>
                  <a:schemeClr val="tx1"/>
                </a:solidFill>
              </a:rPr>
              <a:t> des Originals von Gunnar </a:t>
            </a:r>
            <a:r>
              <a:rPr lang="en-US" sz="2400" dirty="0" err="1">
                <a:solidFill>
                  <a:schemeClr val="tx1"/>
                </a:solidFill>
              </a:rPr>
              <a:t>Kahlmeter</a:t>
            </a:r>
            <a:r>
              <a:rPr lang="en-US" sz="2400" dirty="0">
                <a:solidFill>
                  <a:schemeClr val="tx1"/>
                </a:solidFill>
              </a:rPr>
              <a:t> </a:t>
            </a:r>
            <a:r>
              <a:rPr lang="en-US" sz="2400" dirty="0" smtClean="0">
                <a:solidFill>
                  <a:schemeClr val="tx1"/>
                </a:solidFill>
              </a:rPr>
              <a:t>und </a:t>
            </a:r>
            <a:r>
              <a:rPr lang="en-US" sz="2400" dirty="0" err="1" smtClean="0">
                <a:solidFill>
                  <a:schemeClr val="tx1"/>
                </a:solidFill>
              </a:rPr>
              <a:t>dem</a:t>
            </a:r>
            <a:r>
              <a:rPr lang="en-US" sz="2400" dirty="0" smtClean="0">
                <a:solidFill>
                  <a:schemeClr val="tx1"/>
                </a:solidFill>
              </a:rPr>
              <a:t> </a:t>
            </a:r>
            <a:r>
              <a:rPr lang="en-US" sz="2400" dirty="0">
                <a:solidFill>
                  <a:schemeClr val="tx1"/>
                </a:solidFill>
              </a:rPr>
              <a:t>EUCAST Steering </a:t>
            </a:r>
            <a:r>
              <a:rPr lang="en-US" sz="2400" dirty="0" smtClean="0">
                <a:solidFill>
                  <a:schemeClr val="tx1"/>
                </a:solidFill>
              </a:rPr>
              <a:t>Committee, </a:t>
            </a:r>
            <a:r>
              <a:rPr lang="en-US" sz="2400" dirty="0" err="1" smtClean="0">
                <a:solidFill>
                  <a:schemeClr val="tx1"/>
                </a:solidFill>
              </a:rPr>
              <a:t>abrufbar</a:t>
            </a:r>
            <a:r>
              <a:rPr lang="en-US" sz="2400" dirty="0" smtClean="0">
                <a:solidFill>
                  <a:schemeClr val="tx1"/>
                </a:solidFill>
              </a:rPr>
              <a:t> </a:t>
            </a:r>
            <a:r>
              <a:rPr lang="en-US" sz="2400" dirty="0" err="1" smtClean="0">
                <a:solidFill>
                  <a:schemeClr val="tx1"/>
                </a:solidFill>
              </a:rPr>
              <a:t>über</a:t>
            </a:r>
            <a:r>
              <a:rPr lang="en-US" sz="2400" dirty="0" smtClean="0">
                <a:solidFill>
                  <a:schemeClr val="tx1"/>
                </a:solidFill>
              </a:rPr>
              <a:t> www.EUCAST.org</a:t>
            </a:r>
            <a:endParaRPr lang="en-US" sz="2400" dirty="0">
              <a:solidFill>
                <a:schemeClr val="tx1"/>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588" y="401579"/>
            <a:ext cx="4732830" cy="1038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873" y="6763245"/>
            <a:ext cx="2264097" cy="496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8273" y="6915645"/>
            <a:ext cx="2264097" cy="496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0673" y="7068045"/>
            <a:ext cx="2264097" cy="496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latshållare för sidfot 4">
            <a:extLst>
              <a:ext uri="{FF2B5EF4-FFF2-40B4-BE49-F238E27FC236}">
                <a16:creationId xmlns="" xmlns:a16="http://schemas.microsoft.com/office/drawing/2014/main" id="{DE117B0C-0613-F843-A5E2-48960F002739}"/>
              </a:ext>
            </a:extLst>
          </p:cNvPr>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spTree>
    <p:extLst>
      <p:ext uri="{BB962C8B-B14F-4D97-AF65-F5344CB8AC3E}">
        <p14:creationId xmlns:p14="http://schemas.microsoft.com/office/powerpoint/2010/main" val="1551466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 xmlns:a16="http://schemas.microsoft.com/office/drawing/2014/main" id="{893A793A-DDE6-A243-90BE-95E37A44C64D}"/>
              </a:ext>
            </a:extLst>
          </p:cNvPr>
          <p:cNvSpPr>
            <a:spLocks noGrp="1"/>
          </p:cNvSpPr>
          <p:nvPr>
            <p:ph idx="1"/>
          </p:nvPr>
        </p:nvSpPr>
        <p:spPr>
          <a:xfrm>
            <a:off x="832980" y="776614"/>
            <a:ext cx="7709771" cy="3657601"/>
          </a:xfrm>
          <a:ln>
            <a:solidFill>
              <a:schemeClr val="tx2">
                <a:lumMod val="75000"/>
              </a:schemeClr>
            </a:solidFill>
          </a:ln>
        </p:spPr>
        <p:txBody>
          <a:bodyPr>
            <a:normAutofit fontScale="92500" lnSpcReduction="20000"/>
          </a:bodyPr>
          <a:lstStyle/>
          <a:p>
            <a:r>
              <a:rPr lang="en-US" sz="2400" b="1" dirty="0" smtClean="0"/>
              <a:t>Exposition </a:t>
            </a:r>
            <a:endParaRPr lang="en-US" sz="2400" b="1" dirty="0"/>
          </a:p>
          <a:p>
            <a:pPr lvl="1"/>
            <a:r>
              <a:rPr lang="en-US" sz="2400" dirty="0">
                <a:cs typeface="Arial" panose="020B0604020202020204" pitchFamily="34" charset="0"/>
              </a:rPr>
              <a:t>in der </a:t>
            </a:r>
            <a:r>
              <a:rPr lang="en-US" sz="2400" dirty="0" err="1">
                <a:cs typeface="Arial" panose="020B0604020202020204" pitchFamily="34" charset="0"/>
              </a:rPr>
              <a:t>Verantwortlichkeit</a:t>
            </a:r>
            <a:r>
              <a:rPr lang="en-US" sz="2400" dirty="0">
                <a:cs typeface="Arial" panose="020B0604020202020204" pitchFamily="34" charset="0"/>
              </a:rPr>
              <a:t> des breakpoint committees</a:t>
            </a:r>
          </a:p>
          <a:p>
            <a:pPr lvl="2"/>
            <a:r>
              <a:rPr lang="en-US" sz="2200" dirty="0" smtClean="0"/>
              <a:t>breakpoint </a:t>
            </a:r>
            <a:r>
              <a:rPr lang="en-US" sz="2200" dirty="0"/>
              <a:t>committees </a:t>
            </a:r>
            <a:r>
              <a:rPr lang="en-US" sz="2200" dirty="0" err="1" smtClean="0"/>
              <a:t>sollen</a:t>
            </a:r>
            <a:r>
              <a:rPr lang="en-US" sz="2200" dirty="0" smtClean="0"/>
              <a:t> die </a:t>
            </a:r>
            <a:r>
              <a:rPr lang="en-US" sz="2200" dirty="0" err="1" smtClean="0"/>
              <a:t>Anwender</a:t>
            </a:r>
            <a:r>
              <a:rPr lang="en-US" sz="2200" dirty="0" smtClean="0"/>
              <a:t> </a:t>
            </a:r>
            <a:r>
              <a:rPr lang="en-US" sz="2200" dirty="0" err="1" smtClean="0"/>
              <a:t>über</a:t>
            </a:r>
            <a:r>
              <a:rPr lang="en-US" sz="2200" dirty="0" smtClean="0"/>
              <a:t> die </a:t>
            </a:r>
            <a:r>
              <a:rPr lang="en-US" sz="2200" dirty="0" err="1" smtClean="0"/>
              <a:t>für</a:t>
            </a:r>
            <a:r>
              <a:rPr lang="en-US" sz="2200" dirty="0" smtClean="0"/>
              <a:t> die </a:t>
            </a:r>
            <a:r>
              <a:rPr lang="en-US" sz="2200" dirty="0" err="1" smtClean="0"/>
              <a:t>Anwendung</a:t>
            </a:r>
            <a:r>
              <a:rPr lang="en-US" sz="2200" dirty="0" smtClean="0"/>
              <a:t> der breakpoints </a:t>
            </a:r>
            <a:r>
              <a:rPr lang="en-US" sz="2200" dirty="0" err="1" smtClean="0"/>
              <a:t>relevanten</a:t>
            </a:r>
            <a:r>
              <a:rPr lang="en-US" sz="2200" dirty="0" smtClean="0"/>
              <a:t> </a:t>
            </a:r>
            <a:r>
              <a:rPr lang="en-US" sz="2200" dirty="0" err="1" smtClean="0"/>
              <a:t>Dosierungen</a:t>
            </a:r>
            <a:r>
              <a:rPr lang="en-US" sz="2200" dirty="0" smtClean="0"/>
              <a:t> </a:t>
            </a:r>
            <a:r>
              <a:rPr lang="en-US" sz="2200" dirty="0" err="1" smtClean="0"/>
              <a:t>bzw</a:t>
            </a:r>
            <a:r>
              <a:rPr lang="en-US" sz="2200" dirty="0" smtClean="0"/>
              <a:t>. </a:t>
            </a:r>
            <a:r>
              <a:rPr lang="en-US" sz="2200" dirty="0" err="1" smtClean="0"/>
              <a:t>Dosierungsstrategien</a:t>
            </a:r>
            <a:r>
              <a:rPr lang="en-US" sz="2200" dirty="0" smtClean="0"/>
              <a:t> </a:t>
            </a:r>
            <a:r>
              <a:rPr lang="en-US" sz="2200" dirty="0" err="1" smtClean="0"/>
              <a:t>sowie</a:t>
            </a:r>
            <a:r>
              <a:rPr lang="en-US" sz="2200" dirty="0" smtClean="0"/>
              <a:t> </a:t>
            </a:r>
            <a:r>
              <a:rPr lang="en-US" sz="2200" dirty="0" err="1" smtClean="0"/>
              <a:t>über</a:t>
            </a:r>
            <a:r>
              <a:rPr lang="en-US" sz="2200" dirty="0" smtClean="0"/>
              <a:t> die </a:t>
            </a:r>
            <a:r>
              <a:rPr lang="en-US" sz="2200" dirty="0" err="1" smtClean="0"/>
              <a:t>Bedingungen</a:t>
            </a:r>
            <a:r>
              <a:rPr lang="en-US" sz="2200" dirty="0" smtClean="0"/>
              <a:t>, </a:t>
            </a:r>
            <a:r>
              <a:rPr lang="en-US" sz="2200" dirty="0" err="1" smtClean="0"/>
              <a:t>unter</a:t>
            </a:r>
            <a:r>
              <a:rPr lang="en-US" sz="2200" dirty="0" smtClean="0"/>
              <a:t> </a:t>
            </a:r>
            <a:r>
              <a:rPr lang="en-US" sz="2200" dirty="0" err="1" smtClean="0"/>
              <a:t>denen</a:t>
            </a:r>
            <a:r>
              <a:rPr lang="en-US" sz="2200" dirty="0" smtClean="0"/>
              <a:t> die breakpoints </a:t>
            </a:r>
            <a:r>
              <a:rPr lang="en-US" sz="2200" dirty="0" err="1" smtClean="0"/>
              <a:t>gültig</a:t>
            </a:r>
            <a:r>
              <a:rPr lang="en-US" sz="2200" dirty="0" smtClean="0"/>
              <a:t> </a:t>
            </a:r>
            <a:r>
              <a:rPr lang="en-US" sz="2200" dirty="0" err="1" smtClean="0"/>
              <a:t>sind</a:t>
            </a:r>
            <a:r>
              <a:rPr lang="en-US" sz="2200" dirty="0" smtClean="0"/>
              <a:t>, </a:t>
            </a:r>
            <a:r>
              <a:rPr lang="en-US" sz="2200" dirty="0" err="1" smtClean="0"/>
              <a:t>informieren</a:t>
            </a:r>
            <a:r>
              <a:rPr lang="en-US" sz="2200" dirty="0" smtClean="0"/>
              <a:t>.</a:t>
            </a:r>
            <a:endParaRPr lang="en-US" sz="2200" dirty="0"/>
          </a:p>
          <a:p>
            <a:pPr lvl="1"/>
            <a:r>
              <a:rPr lang="en-US" sz="2400" dirty="0">
                <a:cs typeface="Arial" panose="020B0604020202020204" pitchFamily="34" charset="0"/>
              </a:rPr>
              <a:t>in der </a:t>
            </a:r>
            <a:r>
              <a:rPr lang="en-US" sz="2400" dirty="0" err="1">
                <a:cs typeface="Arial" panose="020B0604020202020204" pitchFamily="34" charset="0"/>
              </a:rPr>
              <a:t>Verantwortlichkeit</a:t>
            </a:r>
            <a:r>
              <a:rPr lang="en-US" sz="2400" dirty="0">
                <a:cs typeface="Arial" panose="020B0604020202020204" pitchFamily="34" charset="0"/>
              </a:rPr>
              <a:t> des </a:t>
            </a:r>
            <a:r>
              <a:rPr lang="en-US" sz="2400" dirty="0" err="1" smtClean="0">
                <a:cs typeface="Arial" panose="020B0604020202020204" pitchFamily="34" charset="0"/>
              </a:rPr>
              <a:t>Behandlers</a:t>
            </a:r>
            <a:endParaRPr lang="en-US" sz="2400" dirty="0">
              <a:cs typeface="Arial" panose="020B0604020202020204" pitchFamily="34" charset="0"/>
            </a:endParaRPr>
          </a:p>
          <a:p>
            <a:pPr lvl="2"/>
            <a:r>
              <a:rPr lang="en-US" sz="2200" dirty="0" err="1" smtClean="0"/>
              <a:t>Anpassung</a:t>
            </a:r>
            <a:r>
              <a:rPr lang="en-US" sz="2200" dirty="0" smtClean="0"/>
              <a:t> der Exposition des </a:t>
            </a:r>
            <a:r>
              <a:rPr lang="en-US" sz="2200" dirty="0" err="1" smtClean="0"/>
              <a:t>Erregers</a:t>
            </a:r>
            <a:r>
              <a:rPr lang="en-US" sz="2200" dirty="0" smtClean="0"/>
              <a:t> </a:t>
            </a:r>
            <a:r>
              <a:rPr lang="en-US" sz="2200" dirty="0" err="1" smtClean="0"/>
              <a:t>gegenüber</a:t>
            </a:r>
            <a:r>
              <a:rPr lang="en-US" sz="2200" dirty="0" smtClean="0"/>
              <a:t> </a:t>
            </a:r>
            <a:r>
              <a:rPr lang="en-US" sz="2200" dirty="0" err="1" smtClean="0"/>
              <a:t>dem</a:t>
            </a:r>
            <a:r>
              <a:rPr lang="en-US" sz="2200" dirty="0" smtClean="0"/>
              <a:t> </a:t>
            </a:r>
            <a:r>
              <a:rPr lang="en-US" sz="2200" dirty="0" err="1" smtClean="0"/>
              <a:t>Antibiotikum</a:t>
            </a:r>
            <a:r>
              <a:rPr lang="en-US" sz="2200" dirty="0" smtClean="0"/>
              <a:t> </a:t>
            </a:r>
            <a:r>
              <a:rPr lang="en-US" sz="2200" dirty="0" err="1" smtClean="0"/>
              <a:t>über</a:t>
            </a:r>
            <a:r>
              <a:rPr lang="en-US" sz="2200" dirty="0" smtClean="0"/>
              <a:t> die </a:t>
            </a:r>
            <a:r>
              <a:rPr lang="en-US" sz="2200" dirty="0" err="1" smtClean="0"/>
              <a:t>Dosierungsstrategie</a:t>
            </a:r>
            <a:r>
              <a:rPr lang="en-US" sz="2200" dirty="0" smtClean="0"/>
              <a:t>. Dies </a:t>
            </a:r>
            <a:r>
              <a:rPr lang="en-US" sz="2200" dirty="0" err="1" smtClean="0"/>
              <a:t>schließt</a:t>
            </a:r>
            <a:r>
              <a:rPr lang="en-US" sz="2200" dirty="0" smtClean="0"/>
              <a:t> die </a:t>
            </a:r>
            <a:r>
              <a:rPr lang="en-US" sz="2200" dirty="0" err="1" smtClean="0"/>
              <a:t>individuelle</a:t>
            </a:r>
            <a:r>
              <a:rPr lang="en-US" sz="2200" dirty="0" smtClean="0"/>
              <a:t> </a:t>
            </a:r>
            <a:r>
              <a:rPr lang="en-US" sz="2200" dirty="0" err="1" smtClean="0"/>
              <a:t>Dosis</a:t>
            </a:r>
            <a:r>
              <a:rPr lang="en-US" sz="2200" dirty="0" smtClean="0"/>
              <a:t>, die </a:t>
            </a:r>
            <a:r>
              <a:rPr lang="en-US" sz="2200" dirty="0" err="1" smtClean="0"/>
              <a:t>Applikationsintervalle</a:t>
            </a:r>
            <a:r>
              <a:rPr lang="en-US" sz="2200" dirty="0" smtClean="0"/>
              <a:t>, </a:t>
            </a:r>
            <a:r>
              <a:rPr lang="en-US" sz="2200" dirty="0" err="1" smtClean="0"/>
              <a:t>orale</a:t>
            </a:r>
            <a:r>
              <a:rPr lang="en-US" sz="2200" dirty="0" smtClean="0"/>
              <a:t> </a:t>
            </a:r>
            <a:r>
              <a:rPr lang="en-US" sz="2200" dirty="0" err="1" smtClean="0"/>
              <a:t>oder</a:t>
            </a:r>
            <a:r>
              <a:rPr lang="en-US" sz="2200" dirty="0" smtClean="0"/>
              <a:t> </a:t>
            </a:r>
            <a:r>
              <a:rPr lang="en-US" sz="2200" dirty="0" err="1" smtClean="0"/>
              <a:t>parenterale</a:t>
            </a:r>
            <a:r>
              <a:rPr lang="en-US" sz="2200" dirty="0" smtClean="0"/>
              <a:t> </a:t>
            </a:r>
            <a:r>
              <a:rPr lang="en-US" sz="2200" dirty="0" err="1" smtClean="0"/>
              <a:t>Applikation</a:t>
            </a:r>
            <a:r>
              <a:rPr lang="en-US" sz="2200" dirty="0" smtClean="0"/>
              <a:t> und die Variation </a:t>
            </a:r>
            <a:r>
              <a:rPr lang="en-US" sz="2200" dirty="0" err="1" smtClean="0"/>
              <a:t>zwischen</a:t>
            </a:r>
            <a:r>
              <a:rPr lang="en-US" sz="2200" dirty="0" smtClean="0"/>
              <a:t> </a:t>
            </a:r>
            <a:r>
              <a:rPr lang="en-US" sz="2200" dirty="0" err="1" smtClean="0"/>
              <a:t>intermittierender</a:t>
            </a:r>
            <a:r>
              <a:rPr lang="en-US" sz="2200" dirty="0" smtClean="0"/>
              <a:t> Gabe und </a:t>
            </a:r>
            <a:r>
              <a:rPr lang="en-US" sz="2200" dirty="0" err="1" smtClean="0"/>
              <a:t>kontinuierlicher</a:t>
            </a:r>
            <a:r>
              <a:rPr lang="en-US" sz="2200" dirty="0" smtClean="0"/>
              <a:t> Infusion </a:t>
            </a:r>
            <a:r>
              <a:rPr lang="en-US" sz="2200" dirty="0" err="1" smtClean="0"/>
              <a:t>ein</a:t>
            </a:r>
            <a:r>
              <a:rPr lang="en-US" sz="2200" dirty="0" smtClean="0"/>
              <a:t>.</a:t>
            </a:r>
            <a:endParaRPr lang="sv-SE" sz="2200" dirty="0"/>
          </a:p>
        </p:txBody>
      </p:sp>
      <p:sp>
        <p:nvSpPr>
          <p:cNvPr id="4" name="Platshållare för sidfot 3">
            <a:extLst>
              <a:ext uri="{FF2B5EF4-FFF2-40B4-BE49-F238E27FC236}">
                <a16:creationId xmlns="" xmlns:a16="http://schemas.microsoft.com/office/drawing/2014/main" id="{BAF7376F-727A-6446-870A-2A96B9505674}"/>
              </a:ext>
            </a:extLst>
          </p:cNvPr>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sp>
        <p:nvSpPr>
          <p:cNvPr id="5" name="Title 1">
            <a:extLst>
              <a:ext uri="{FF2B5EF4-FFF2-40B4-BE49-F238E27FC236}">
                <a16:creationId xmlns="" xmlns:a16="http://schemas.microsoft.com/office/drawing/2014/main" id="{89F714EF-43F3-AF46-BDCA-9027E7F0D69E}"/>
              </a:ext>
            </a:extLst>
          </p:cNvPr>
          <p:cNvSpPr>
            <a:spLocks noGrp="1"/>
          </p:cNvSpPr>
          <p:nvPr>
            <p:ph type="title"/>
          </p:nvPr>
        </p:nvSpPr>
        <p:spPr>
          <a:xfrm>
            <a:off x="469726" y="225469"/>
            <a:ext cx="7442791" cy="551145"/>
          </a:xfrm>
        </p:spPr>
        <p:txBody>
          <a:bodyPr>
            <a:noAutofit/>
          </a:bodyPr>
          <a:lstStyle/>
          <a:p>
            <a:r>
              <a:rPr lang="en-US" sz="2800" dirty="0" err="1" smtClean="0">
                <a:solidFill>
                  <a:schemeClr val="accent5">
                    <a:lumMod val="50000"/>
                  </a:schemeClr>
                </a:solidFill>
              </a:rPr>
              <a:t>Unsicherheit</a:t>
            </a:r>
            <a:r>
              <a:rPr lang="en-US" sz="2800" dirty="0" smtClean="0">
                <a:solidFill>
                  <a:schemeClr val="accent5">
                    <a:lumMod val="50000"/>
                  </a:schemeClr>
                </a:solidFill>
              </a:rPr>
              <a:t> und </a:t>
            </a:r>
            <a:r>
              <a:rPr lang="en-US" sz="2800" b="1" u="sng" dirty="0" smtClean="0">
                <a:solidFill>
                  <a:schemeClr val="accent5">
                    <a:lumMod val="50000"/>
                  </a:schemeClr>
                </a:solidFill>
              </a:rPr>
              <a:t>Exposition</a:t>
            </a:r>
            <a:endParaRPr lang="en-US" sz="2800" b="1" u="sng" dirty="0">
              <a:solidFill>
                <a:schemeClr val="accent5">
                  <a:lumMod val="50000"/>
                </a:schemeClr>
              </a:solidFill>
            </a:endParaRPr>
          </a:p>
        </p:txBody>
      </p:sp>
    </p:spTree>
    <p:extLst>
      <p:ext uri="{BB962C8B-B14F-4D97-AF65-F5344CB8AC3E}">
        <p14:creationId xmlns:p14="http://schemas.microsoft.com/office/powerpoint/2010/main" val="1054605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256457BC-6BF5-404C-9183-21E1594AF47A}"/>
              </a:ext>
            </a:extLst>
          </p:cNvPr>
          <p:cNvSpPr>
            <a:spLocks noGrp="1"/>
          </p:cNvSpPr>
          <p:nvPr>
            <p:ph type="title"/>
          </p:nvPr>
        </p:nvSpPr>
        <p:spPr>
          <a:xfrm>
            <a:off x="457200" y="958964"/>
            <a:ext cx="8229600" cy="3727379"/>
          </a:xfrm>
          <a:ln>
            <a:solidFill>
              <a:schemeClr val="tx1"/>
            </a:solidFill>
          </a:ln>
        </p:spPr>
        <p:txBody>
          <a:bodyPr>
            <a:noAutofit/>
          </a:bodyPr>
          <a:lstStyle/>
          <a:p>
            <a:pPr algn="l"/>
            <a:r>
              <a:rPr lang="sv-SE" sz="1800" dirty="0" smtClean="0"/>
              <a:t>Der erreichbare Grad der Exposition* hängt </a:t>
            </a:r>
            <a:r>
              <a:rPr lang="sv-SE" sz="1800" dirty="0"/>
              <a:t>von vielen Faktoren </a:t>
            </a:r>
            <a:r>
              <a:rPr lang="sv-SE" sz="1800" dirty="0" smtClean="0"/>
              <a:t>ab. </a:t>
            </a:r>
            <a:r>
              <a:rPr lang="sv-SE" sz="1800" dirty="0"/>
              <a:t/>
            </a:r>
            <a:br>
              <a:rPr lang="sv-SE" sz="1800" dirty="0"/>
            </a:br>
            <a:r>
              <a:rPr lang="de-DE" sz="1800" dirty="0"/>
              <a:t>In den Berechnungen, die nach der Populationssimulation zu </a:t>
            </a:r>
            <a:r>
              <a:rPr lang="de-DE" sz="1800" dirty="0" err="1"/>
              <a:t>pharmakodynamischen</a:t>
            </a:r>
            <a:r>
              <a:rPr lang="de-DE" sz="1800" dirty="0"/>
              <a:t> Indizes führen, werden individuelle Unterschiede in der Pharmakokinetik berücksichtigt. </a:t>
            </a:r>
            <a:r>
              <a:rPr lang="de-DE" sz="1800" dirty="0" smtClean="0"/>
              <a:t>Andere Faktoren werden vom Infektionsort bestimmt oder können in der Therapie variiert werden:</a:t>
            </a:r>
            <a:r>
              <a:rPr lang="sv-SE" sz="2000" dirty="0"/>
              <a:t/>
            </a:r>
            <a:br>
              <a:rPr lang="sv-SE" sz="2000" dirty="0"/>
            </a:br>
            <a:r>
              <a:rPr lang="sv-SE" sz="1100" dirty="0"/>
              <a:t/>
            </a:r>
            <a:br>
              <a:rPr lang="sv-SE" sz="1100" dirty="0"/>
            </a:br>
            <a:r>
              <a:rPr lang="sv-SE" sz="1800" dirty="0"/>
              <a:t>1. I</a:t>
            </a:r>
            <a:r>
              <a:rPr lang="sv-SE" sz="1800" dirty="0" smtClean="0"/>
              <a:t>nfektionsort</a:t>
            </a:r>
            <a:r>
              <a:rPr lang="sv-SE" sz="1800" dirty="0"/>
              <a:t/>
            </a:r>
            <a:br>
              <a:rPr lang="sv-SE" sz="1800" dirty="0"/>
            </a:br>
            <a:r>
              <a:rPr lang="sv-SE" sz="1800" dirty="0"/>
              <a:t>	</a:t>
            </a:r>
            <a:r>
              <a:rPr lang="sv-SE" sz="1400" dirty="0"/>
              <a:t>– </a:t>
            </a:r>
            <a:r>
              <a:rPr lang="sv-SE" sz="1400" dirty="0" smtClean="0"/>
              <a:t>Konzentration on definierten Geweben oder Körperflüssigkeiten/Kompartimenten können erhöht sein 	   (Urin, Galle, lymphatisches Gewebe).</a:t>
            </a:r>
            <a:r>
              <a:rPr lang="sv-SE" sz="1800" dirty="0"/>
              <a:t/>
            </a:r>
            <a:br>
              <a:rPr lang="sv-SE" sz="1800" dirty="0"/>
            </a:br>
            <a:r>
              <a:rPr lang="sv-SE" sz="1800" dirty="0"/>
              <a:t>2. </a:t>
            </a:r>
            <a:r>
              <a:rPr lang="sv-SE" sz="1800" dirty="0" smtClean="0"/>
              <a:t>Dosis und Dosierungsintervall</a:t>
            </a:r>
            <a:r>
              <a:rPr lang="sv-SE" sz="1800" dirty="0"/>
              <a:t/>
            </a:r>
            <a:br>
              <a:rPr lang="sv-SE" sz="1800" dirty="0"/>
            </a:br>
            <a:r>
              <a:rPr lang="sv-SE" sz="1800" dirty="0"/>
              <a:t>3. </a:t>
            </a:r>
            <a:r>
              <a:rPr lang="sv-SE" sz="1800" dirty="0" smtClean="0"/>
              <a:t>Applikationsart (oral, parenteral, i.v. Infusionsmodus usw.)</a:t>
            </a:r>
            <a:r>
              <a:rPr lang="sv-SE" sz="1800" dirty="0"/>
              <a:t/>
            </a:r>
            <a:br>
              <a:rPr lang="sv-SE" sz="1800" dirty="0"/>
            </a:br>
            <a:r>
              <a:rPr lang="sv-SE" sz="1000" dirty="0">
                <a:latin typeface="+mn-lt"/>
              </a:rPr>
              <a:t/>
            </a:r>
            <a:br>
              <a:rPr lang="sv-SE" sz="1000" dirty="0">
                <a:latin typeface="+mn-lt"/>
              </a:rPr>
            </a:br>
            <a:r>
              <a:rPr lang="en-US" sz="1600" dirty="0">
                <a:solidFill>
                  <a:srgbClr val="000000"/>
                </a:solidFill>
                <a:latin typeface="+mn-lt"/>
                <a:ea typeface="Calibri" panose="020F0502020204030204" pitchFamily="34" charset="0"/>
                <a:cs typeface="Arial" panose="020B0604020202020204" pitchFamily="34" charset="0"/>
              </a:rPr>
              <a:t>*</a:t>
            </a:r>
            <a:r>
              <a:rPr lang="en-US" sz="1600" dirty="0" smtClean="0">
                <a:solidFill>
                  <a:srgbClr val="000000"/>
                </a:solidFill>
                <a:latin typeface="+mn-lt"/>
                <a:ea typeface="Calibri" panose="020F0502020204030204" pitchFamily="34" charset="0"/>
                <a:cs typeface="Calibri" panose="020F0502020204030204" pitchFamily="34" charset="0"/>
              </a:rPr>
              <a:t>Exposition </a:t>
            </a:r>
            <a:r>
              <a:rPr lang="en-US" sz="1600" dirty="0" err="1" smtClean="0">
                <a:solidFill>
                  <a:srgbClr val="000000"/>
                </a:solidFill>
                <a:latin typeface="+mn-lt"/>
                <a:ea typeface="Calibri" panose="020F0502020204030204" pitchFamily="34" charset="0"/>
                <a:cs typeface="Calibri" panose="020F0502020204030204" pitchFamily="34" charset="0"/>
              </a:rPr>
              <a:t>ist</a:t>
            </a:r>
            <a:r>
              <a:rPr lang="en-US" sz="1600" dirty="0" smtClean="0">
                <a:solidFill>
                  <a:srgbClr val="000000"/>
                </a:solidFill>
                <a:latin typeface="+mn-lt"/>
                <a:ea typeface="Calibri" panose="020F0502020204030204" pitchFamily="34" charset="0"/>
                <a:cs typeface="Calibri" panose="020F0502020204030204" pitchFamily="34" charset="0"/>
              </a:rPr>
              <a:t> </a:t>
            </a:r>
            <a:r>
              <a:rPr lang="en-US" sz="1600" dirty="0" err="1" smtClean="0">
                <a:solidFill>
                  <a:srgbClr val="000000"/>
                </a:solidFill>
                <a:latin typeface="+mn-lt"/>
                <a:ea typeface="Calibri" panose="020F0502020204030204" pitchFamily="34" charset="0"/>
                <a:cs typeface="Calibri" panose="020F0502020204030204" pitchFamily="34" charset="0"/>
              </a:rPr>
              <a:t>eine</a:t>
            </a:r>
            <a:r>
              <a:rPr lang="en-US" sz="1600" dirty="0" smtClean="0">
                <a:solidFill>
                  <a:srgbClr val="000000"/>
                </a:solidFill>
                <a:latin typeface="+mn-lt"/>
                <a:ea typeface="Calibri" panose="020F0502020204030204" pitchFamily="34" charset="0"/>
                <a:cs typeface="Calibri" panose="020F0502020204030204" pitchFamily="34" charset="0"/>
              </a:rPr>
              <a:t> </a:t>
            </a:r>
            <a:r>
              <a:rPr lang="en-US" sz="1600" dirty="0" err="1" smtClean="0">
                <a:solidFill>
                  <a:srgbClr val="000000"/>
                </a:solidFill>
                <a:latin typeface="+mn-lt"/>
                <a:ea typeface="Calibri" panose="020F0502020204030204" pitchFamily="34" charset="0"/>
                <a:cs typeface="Calibri" panose="020F0502020204030204" pitchFamily="34" charset="0"/>
              </a:rPr>
              <a:t>Funktion</a:t>
            </a:r>
            <a:r>
              <a:rPr lang="en-US" sz="1600" dirty="0" smtClean="0">
                <a:solidFill>
                  <a:srgbClr val="000000"/>
                </a:solidFill>
                <a:latin typeface="+mn-lt"/>
                <a:ea typeface="Calibri" panose="020F0502020204030204" pitchFamily="34" charset="0"/>
                <a:cs typeface="Calibri" panose="020F0502020204030204" pitchFamily="34" charset="0"/>
              </a:rPr>
              <a:t> der </a:t>
            </a:r>
            <a:r>
              <a:rPr lang="en-US" sz="1600" dirty="0" err="1" smtClean="0">
                <a:solidFill>
                  <a:srgbClr val="000000"/>
                </a:solidFill>
                <a:latin typeface="+mn-lt"/>
                <a:ea typeface="Calibri" panose="020F0502020204030204" pitchFamily="34" charset="0"/>
                <a:cs typeface="Calibri" panose="020F0502020204030204" pitchFamily="34" charset="0"/>
              </a:rPr>
              <a:t>Applikationsart</a:t>
            </a:r>
            <a:r>
              <a:rPr lang="en-US" sz="1600" dirty="0" smtClean="0">
                <a:solidFill>
                  <a:srgbClr val="000000"/>
                </a:solidFill>
                <a:latin typeface="+mn-lt"/>
                <a:ea typeface="Calibri" panose="020F0502020204030204" pitchFamily="34" charset="0"/>
                <a:cs typeface="Calibri" panose="020F0502020204030204" pitchFamily="34" charset="0"/>
              </a:rPr>
              <a:t>, der </a:t>
            </a:r>
            <a:r>
              <a:rPr lang="en-US" sz="1600" dirty="0" err="1" smtClean="0">
                <a:solidFill>
                  <a:srgbClr val="000000"/>
                </a:solidFill>
                <a:latin typeface="+mn-lt"/>
                <a:ea typeface="Calibri" panose="020F0502020204030204" pitchFamily="34" charset="0"/>
                <a:cs typeface="Calibri" panose="020F0502020204030204" pitchFamily="34" charset="0"/>
              </a:rPr>
              <a:t>Dosis</a:t>
            </a:r>
            <a:r>
              <a:rPr lang="en-US" sz="1600" dirty="0" smtClean="0">
                <a:solidFill>
                  <a:srgbClr val="000000"/>
                </a:solidFill>
                <a:latin typeface="+mn-lt"/>
                <a:ea typeface="Calibri" panose="020F0502020204030204" pitchFamily="34" charset="0"/>
                <a:cs typeface="Calibri" panose="020F0502020204030204" pitchFamily="34" charset="0"/>
              </a:rPr>
              <a:t>, des </a:t>
            </a:r>
            <a:r>
              <a:rPr lang="en-US" sz="1600" dirty="0" err="1" smtClean="0">
                <a:solidFill>
                  <a:srgbClr val="000000"/>
                </a:solidFill>
                <a:latin typeface="+mn-lt"/>
                <a:ea typeface="Calibri" panose="020F0502020204030204" pitchFamily="34" charset="0"/>
                <a:cs typeface="Calibri" panose="020F0502020204030204" pitchFamily="34" charset="0"/>
              </a:rPr>
              <a:t>Dosierungsintervalls</a:t>
            </a:r>
            <a:r>
              <a:rPr lang="en-US" sz="1600" dirty="0" smtClean="0">
                <a:solidFill>
                  <a:srgbClr val="000000"/>
                </a:solidFill>
                <a:latin typeface="+mn-lt"/>
                <a:ea typeface="Calibri" panose="020F0502020204030204" pitchFamily="34" charset="0"/>
                <a:cs typeface="Calibri" panose="020F0502020204030204" pitchFamily="34" charset="0"/>
              </a:rPr>
              <a:t>, der </a:t>
            </a:r>
            <a:r>
              <a:rPr lang="en-US" sz="1600" dirty="0" err="1" smtClean="0">
                <a:solidFill>
                  <a:srgbClr val="000000"/>
                </a:solidFill>
                <a:latin typeface="+mn-lt"/>
                <a:ea typeface="Calibri" panose="020F0502020204030204" pitchFamily="34" charset="0"/>
                <a:cs typeface="Calibri" panose="020F0502020204030204" pitchFamily="34" charset="0"/>
              </a:rPr>
              <a:t>Infusionsdauer</a:t>
            </a:r>
            <a:r>
              <a:rPr lang="en-US" sz="1600" dirty="0" smtClean="0">
                <a:solidFill>
                  <a:srgbClr val="000000"/>
                </a:solidFill>
                <a:latin typeface="+mn-lt"/>
                <a:ea typeface="Calibri" panose="020F0502020204030204" pitchFamily="34" charset="0"/>
                <a:cs typeface="Calibri" panose="020F0502020204030204" pitchFamily="34" charset="0"/>
              </a:rPr>
              <a:t> und </a:t>
            </a:r>
            <a:r>
              <a:rPr lang="en-US" sz="1600" dirty="0" err="1" smtClean="0">
                <a:solidFill>
                  <a:srgbClr val="000000"/>
                </a:solidFill>
                <a:latin typeface="+mn-lt"/>
                <a:ea typeface="Calibri" panose="020F0502020204030204" pitchFamily="34" charset="0"/>
                <a:cs typeface="Calibri" panose="020F0502020204030204" pitchFamily="34" charset="0"/>
              </a:rPr>
              <a:t>auch</a:t>
            </a:r>
            <a:r>
              <a:rPr lang="en-US" sz="1600" dirty="0" smtClean="0">
                <a:solidFill>
                  <a:srgbClr val="000000"/>
                </a:solidFill>
                <a:latin typeface="+mn-lt"/>
                <a:ea typeface="Calibri" panose="020F0502020204030204" pitchFamily="34" charset="0"/>
                <a:cs typeface="Calibri" panose="020F0502020204030204" pitchFamily="34" charset="0"/>
              </a:rPr>
              <a:t> der </a:t>
            </a:r>
            <a:r>
              <a:rPr lang="en-US" sz="1600" dirty="0" err="1" smtClean="0">
                <a:solidFill>
                  <a:srgbClr val="000000"/>
                </a:solidFill>
                <a:latin typeface="+mn-lt"/>
                <a:ea typeface="Calibri" panose="020F0502020204030204" pitchFamily="34" charset="0"/>
                <a:cs typeface="Calibri" panose="020F0502020204030204" pitchFamily="34" charset="0"/>
              </a:rPr>
              <a:t>Verteilung</a:t>
            </a:r>
            <a:r>
              <a:rPr lang="en-US" sz="1600" dirty="0" smtClean="0">
                <a:solidFill>
                  <a:srgbClr val="000000"/>
                </a:solidFill>
                <a:latin typeface="+mn-lt"/>
                <a:ea typeface="Calibri" panose="020F0502020204030204" pitchFamily="34" charset="0"/>
                <a:cs typeface="Calibri" panose="020F0502020204030204" pitchFamily="34" charset="0"/>
              </a:rPr>
              <a:t>, des </a:t>
            </a:r>
            <a:r>
              <a:rPr lang="en-US" sz="1600" dirty="0" err="1" smtClean="0">
                <a:solidFill>
                  <a:srgbClr val="000000"/>
                </a:solidFill>
                <a:latin typeface="+mn-lt"/>
                <a:ea typeface="Calibri" panose="020F0502020204030204" pitchFamily="34" charset="0"/>
                <a:cs typeface="Calibri" panose="020F0502020204030204" pitchFamily="34" charset="0"/>
              </a:rPr>
              <a:t>Metabolismus</a:t>
            </a:r>
            <a:r>
              <a:rPr lang="en-US" sz="1600" dirty="0" smtClean="0">
                <a:solidFill>
                  <a:srgbClr val="000000"/>
                </a:solidFill>
                <a:latin typeface="+mn-lt"/>
                <a:ea typeface="Calibri" panose="020F0502020204030204" pitchFamily="34" charset="0"/>
                <a:cs typeface="Calibri" panose="020F0502020204030204" pitchFamily="34" charset="0"/>
              </a:rPr>
              <a:t> und </a:t>
            </a:r>
            <a:r>
              <a:rPr lang="en-US" sz="1600" dirty="0" err="1" smtClean="0">
                <a:solidFill>
                  <a:srgbClr val="000000"/>
                </a:solidFill>
                <a:latin typeface="+mn-lt"/>
                <a:ea typeface="Calibri" panose="020F0502020204030204" pitchFamily="34" charset="0"/>
                <a:cs typeface="Calibri" panose="020F0502020204030204" pitchFamily="34" charset="0"/>
              </a:rPr>
              <a:t>Ausscheidung</a:t>
            </a:r>
            <a:r>
              <a:rPr lang="en-US" sz="1600" dirty="0" smtClean="0">
                <a:solidFill>
                  <a:srgbClr val="000000"/>
                </a:solidFill>
                <a:latin typeface="+mn-lt"/>
                <a:ea typeface="Calibri" panose="020F0502020204030204" pitchFamily="34" charset="0"/>
                <a:cs typeface="Calibri" panose="020F0502020204030204" pitchFamily="34" charset="0"/>
              </a:rPr>
              <a:t> des </a:t>
            </a:r>
            <a:r>
              <a:rPr lang="en-US" sz="1600" dirty="0" err="1" smtClean="0">
                <a:solidFill>
                  <a:srgbClr val="000000"/>
                </a:solidFill>
                <a:latin typeface="+mn-lt"/>
                <a:ea typeface="Calibri" panose="020F0502020204030204" pitchFamily="34" charset="0"/>
                <a:cs typeface="Calibri" panose="020F0502020204030204" pitchFamily="34" charset="0"/>
              </a:rPr>
              <a:t>Antiinfektivums</a:t>
            </a:r>
            <a:r>
              <a:rPr lang="en-US" sz="1600" dirty="0" smtClean="0">
                <a:solidFill>
                  <a:srgbClr val="000000"/>
                </a:solidFill>
                <a:latin typeface="+mn-lt"/>
                <a:ea typeface="Calibri" panose="020F0502020204030204" pitchFamily="34" charset="0"/>
                <a:cs typeface="Calibri" panose="020F0502020204030204" pitchFamily="34" charset="0"/>
              </a:rPr>
              <a:t>, die </a:t>
            </a:r>
            <a:r>
              <a:rPr lang="en-US" sz="1600" dirty="0" err="1" smtClean="0">
                <a:solidFill>
                  <a:srgbClr val="000000"/>
                </a:solidFill>
                <a:latin typeface="+mn-lt"/>
                <a:ea typeface="Calibri" panose="020F0502020204030204" pitchFamily="34" charset="0"/>
                <a:cs typeface="Calibri" panose="020F0502020204030204" pitchFamily="34" charset="0"/>
              </a:rPr>
              <a:t>die</a:t>
            </a:r>
            <a:r>
              <a:rPr lang="en-US" sz="1600" dirty="0" smtClean="0">
                <a:solidFill>
                  <a:srgbClr val="000000"/>
                </a:solidFill>
                <a:latin typeface="+mn-lt"/>
                <a:ea typeface="Calibri" panose="020F0502020204030204" pitchFamily="34" charset="0"/>
                <a:cs typeface="Calibri" panose="020F0502020204030204" pitchFamily="34" charset="0"/>
              </a:rPr>
              <a:t> </a:t>
            </a:r>
            <a:r>
              <a:rPr lang="en-US" sz="1600" dirty="0" err="1" smtClean="0">
                <a:solidFill>
                  <a:srgbClr val="000000"/>
                </a:solidFill>
                <a:latin typeface="+mn-lt"/>
                <a:ea typeface="Calibri" panose="020F0502020204030204" pitchFamily="34" charset="0"/>
                <a:cs typeface="Calibri" panose="020F0502020204030204" pitchFamily="34" charset="0"/>
              </a:rPr>
              <a:t>Wirkung</a:t>
            </a:r>
            <a:r>
              <a:rPr lang="en-US" sz="1600" dirty="0" smtClean="0">
                <a:solidFill>
                  <a:srgbClr val="000000"/>
                </a:solidFill>
                <a:latin typeface="+mn-lt"/>
                <a:ea typeface="Calibri" panose="020F0502020204030204" pitchFamily="34" charset="0"/>
                <a:cs typeface="Calibri" panose="020F0502020204030204" pitchFamily="34" charset="0"/>
              </a:rPr>
              <a:t> auf den </a:t>
            </a:r>
            <a:r>
              <a:rPr lang="en-US" sz="1600" dirty="0" err="1" smtClean="0">
                <a:solidFill>
                  <a:srgbClr val="000000"/>
                </a:solidFill>
                <a:latin typeface="+mn-lt"/>
                <a:ea typeface="Calibri" panose="020F0502020204030204" pitchFamily="34" charset="0"/>
                <a:cs typeface="Calibri" panose="020F0502020204030204" pitchFamily="34" charset="0"/>
              </a:rPr>
              <a:t>Infektionserreger</a:t>
            </a:r>
            <a:r>
              <a:rPr lang="en-US" sz="1600" dirty="0" smtClean="0">
                <a:solidFill>
                  <a:srgbClr val="000000"/>
                </a:solidFill>
                <a:latin typeface="+mn-lt"/>
                <a:ea typeface="Calibri" panose="020F0502020204030204" pitchFamily="34" charset="0"/>
                <a:cs typeface="Calibri" panose="020F0502020204030204" pitchFamily="34" charset="0"/>
              </a:rPr>
              <a:t> am </a:t>
            </a:r>
            <a:r>
              <a:rPr lang="en-US" sz="1600" dirty="0" err="1" smtClean="0">
                <a:solidFill>
                  <a:srgbClr val="000000"/>
                </a:solidFill>
                <a:latin typeface="+mn-lt"/>
                <a:ea typeface="Calibri" panose="020F0502020204030204" pitchFamily="34" charset="0"/>
                <a:cs typeface="Calibri" panose="020F0502020204030204" pitchFamily="34" charset="0"/>
              </a:rPr>
              <a:t>Infektionort</a:t>
            </a:r>
            <a:r>
              <a:rPr lang="en-US" sz="1600" dirty="0" smtClean="0">
                <a:solidFill>
                  <a:srgbClr val="000000"/>
                </a:solidFill>
                <a:latin typeface="+mn-lt"/>
                <a:ea typeface="Calibri" panose="020F0502020204030204" pitchFamily="34" charset="0"/>
                <a:cs typeface="Calibri" panose="020F0502020204030204" pitchFamily="34" charset="0"/>
              </a:rPr>
              <a:t> </a:t>
            </a:r>
            <a:r>
              <a:rPr lang="en-US" sz="1600" dirty="0" err="1" smtClean="0">
                <a:solidFill>
                  <a:srgbClr val="000000"/>
                </a:solidFill>
                <a:latin typeface="+mn-lt"/>
                <a:ea typeface="Calibri" panose="020F0502020204030204" pitchFamily="34" charset="0"/>
                <a:cs typeface="Calibri" panose="020F0502020204030204" pitchFamily="34" charset="0"/>
              </a:rPr>
              <a:t>beeinflusst</a:t>
            </a:r>
            <a:r>
              <a:rPr lang="en-US" sz="1600" dirty="0" smtClean="0">
                <a:solidFill>
                  <a:srgbClr val="000000"/>
                </a:solidFill>
                <a:latin typeface="+mn-lt"/>
                <a:ea typeface="Calibri" panose="020F0502020204030204" pitchFamily="34" charset="0"/>
                <a:cs typeface="Calibri" panose="020F0502020204030204" pitchFamily="34" charset="0"/>
              </a:rPr>
              <a:t>.</a:t>
            </a:r>
            <a:endParaRPr lang="sv-SE" sz="2000" dirty="0">
              <a:latin typeface="+mn-lt"/>
            </a:endParaRPr>
          </a:p>
        </p:txBody>
      </p:sp>
      <p:sp>
        <p:nvSpPr>
          <p:cNvPr id="4" name="Platshållare för sidfot 3">
            <a:extLst>
              <a:ext uri="{FF2B5EF4-FFF2-40B4-BE49-F238E27FC236}">
                <a16:creationId xmlns="" xmlns:a16="http://schemas.microsoft.com/office/drawing/2014/main" id="{16AFC3AA-934D-DF4B-8B3E-35C0FEA5FFAD}"/>
              </a:ext>
            </a:extLst>
          </p:cNvPr>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sp>
        <p:nvSpPr>
          <p:cNvPr id="5" name="textruta 4">
            <a:extLst>
              <a:ext uri="{FF2B5EF4-FFF2-40B4-BE49-F238E27FC236}">
                <a16:creationId xmlns="" xmlns:a16="http://schemas.microsoft.com/office/drawing/2014/main" id="{9396C2C5-AD10-A74A-8571-2BFA1A727D67}"/>
              </a:ext>
            </a:extLst>
          </p:cNvPr>
          <p:cNvSpPr txBox="1"/>
          <p:nvPr/>
        </p:nvSpPr>
        <p:spPr>
          <a:xfrm>
            <a:off x="457200" y="223340"/>
            <a:ext cx="8229600" cy="769441"/>
          </a:xfrm>
          <a:prstGeom prst="rect">
            <a:avLst/>
          </a:prstGeom>
          <a:noFill/>
          <a:ln>
            <a:noFill/>
          </a:ln>
        </p:spPr>
        <p:txBody>
          <a:bodyPr wrap="square" rtlCol="0">
            <a:spAutoFit/>
          </a:bodyPr>
          <a:lstStyle/>
          <a:p>
            <a:pPr algn="ctr"/>
            <a:r>
              <a:rPr lang="sv-SE" sz="2200" b="1" dirty="0" smtClean="0">
                <a:solidFill>
                  <a:schemeClr val="accent5">
                    <a:lumMod val="50000"/>
                  </a:schemeClr>
                </a:solidFill>
              </a:rPr>
              <a:t>Alle klinischen </a:t>
            </a:r>
            <a:r>
              <a:rPr lang="sv-SE" sz="2200" b="1" dirty="0">
                <a:solidFill>
                  <a:schemeClr val="accent5">
                    <a:lumMod val="50000"/>
                  </a:schemeClr>
                </a:solidFill>
              </a:rPr>
              <a:t>breakpoints </a:t>
            </a:r>
            <a:r>
              <a:rPr lang="sv-SE" sz="2200" b="1" dirty="0" smtClean="0">
                <a:solidFill>
                  <a:schemeClr val="accent5">
                    <a:lumMod val="50000"/>
                  </a:schemeClr>
                </a:solidFill>
              </a:rPr>
              <a:t>beziehen sich auf den erreichbaren Grad der Exposition* des Mikroorganismus gegenüber dem Antibiotikums.</a:t>
            </a:r>
            <a:endParaRPr lang="sv-SE" sz="2200" b="1" dirty="0">
              <a:solidFill>
                <a:schemeClr val="accent5">
                  <a:lumMod val="50000"/>
                </a:schemeClr>
              </a:solidFill>
            </a:endParaRPr>
          </a:p>
        </p:txBody>
      </p:sp>
    </p:spTree>
    <p:extLst>
      <p:ext uri="{BB962C8B-B14F-4D97-AF65-F5344CB8AC3E}">
        <p14:creationId xmlns:p14="http://schemas.microsoft.com/office/powerpoint/2010/main" val="865288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6CD89997-3829-0D40-BC19-B8FD6BEA2DF1}"/>
              </a:ext>
            </a:extLst>
          </p:cNvPr>
          <p:cNvSpPr>
            <a:spLocks noGrp="1"/>
          </p:cNvSpPr>
          <p:nvPr>
            <p:ph type="title"/>
          </p:nvPr>
        </p:nvSpPr>
        <p:spPr>
          <a:xfrm>
            <a:off x="457199" y="205979"/>
            <a:ext cx="8348597" cy="857250"/>
          </a:xfrm>
          <a:ln>
            <a:noFill/>
          </a:ln>
        </p:spPr>
        <p:txBody>
          <a:bodyPr>
            <a:noAutofit/>
          </a:bodyPr>
          <a:lstStyle/>
          <a:p>
            <a:r>
              <a:rPr lang="sv-SE" sz="2800" b="1" dirty="0" smtClean="0">
                <a:solidFill>
                  <a:schemeClr val="accent5">
                    <a:lumMod val="50000"/>
                  </a:schemeClr>
                </a:solidFill>
              </a:rPr>
              <a:t>Dosierungen und Applikationsart(en) sind Bestandteil der </a:t>
            </a:r>
            <a:r>
              <a:rPr lang="sv-SE" sz="2800" b="1" dirty="0">
                <a:solidFill>
                  <a:schemeClr val="accent5">
                    <a:lumMod val="50000"/>
                  </a:schemeClr>
                </a:solidFill>
              </a:rPr>
              <a:t>EUCAST breakpoint </a:t>
            </a:r>
            <a:r>
              <a:rPr lang="sv-SE" sz="2800" b="1" dirty="0" smtClean="0">
                <a:solidFill>
                  <a:schemeClr val="accent5">
                    <a:lumMod val="50000"/>
                  </a:schemeClr>
                </a:solidFill>
              </a:rPr>
              <a:t>Tabelle</a:t>
            </a:r>
            <a:endParaRPr lang="sv-SE" sz="2800" b="1" dirty="0">
              <a:solidFill>
                <a:schemeClr val="accent5">
                  <a:lumMod val="50000"/>
                </a:schemeClr>
              </a:solidFill>
            </a:endParaRPr>
          </a:p>
        </p:txBody>
      </p:sp>
      <p:sp>
        <p:nvSpPr>
          <p:cNvPr id="3" name="Platshållare för innehåll 2">
            <a:extLst>
              <a:ext uri="{FF2B5EF4-FFF2-40B4-BE49-F238E27FC236}">
                <a16:creationId xmlns="" xmlns:a16="http://schemas.microsoft.com/office/drawing/2014/main" id="{7E709B03-423F-2F4F-86C3-C94CAD0DF070}"/>
              </a:ext>
            </a:extLst>
          </p:cNvPr>
          <p:cNvSpPr>
            <a:spLocks noGrp="1"/>
          </p:cNvSpPr>
          <p:nvPr>
            <p:ph idx="1"/>
          </p:nvPr>
        </p:nvSpPr>
        <p:spPr>
          <a:xfrm>
            <a:off x="457199" y="1350462"/>
            <a:ext cx="8229600" cy="3321746"/>
          </a:xfrm>
          <a:ln>
            <a:solidFill>
              <a:schemeClr val="tx1"/>
            </a:solidFill>
          </a:ln>
        </p:spPr>
        <p:txBody>
          <a:bodyPr>
            <a:noAutofit/>
          </a:bodyPr>
          <a:lstStyle/>
          <a:p>
            <a:pPr marL="0" indent="0">
              <a:buNone/>
            </a:pPr>
            <a:r>
              <a:rPr lang="sv-SE" sz="2000" dirty="0"/>
              <a:t>EUCAST breakpoints </a:t>
            </a:r>
            <a:r>
              <a:rPr lang="sv-SE" sz="2000" dirty="0" smtClean="0"/>
              <a:t>beziehen sich auf die Dosis und Applikationart, </a:t>
            </a:r>
            <a:br>
              <a:rPr lang="sv-SE" sz="2000" dirty="0" smtClean="0"/>
            </a:br>
            <a:r>
              <a:rPr lang="sv-SE" sz="2000" dirty="0" smtClean="0"/>
              <a:t>von EUCAST in den Rationale Dokumenten beschrieben und in der Dosierungstabelle gelistet. </a:t>
            </a:r>
            <a:endParaRPr lang="sv-SE" sz="2000" dirty="0"/>
          </a:p>
          <a:p>
            <a:pPr marL="0" indent="0">
              <a:buNone/>
            </a:pPr>
            <a:endParaRPr lang="sv-SE" sz="2000" b="1" dirty="0"/>
          </a:p>
          <a:p>
            <a:pPr marL="0" indent="0">
              <a:buNone/>
            </a:pPr>
            <a:r>
              <a:rPr lang="sv-SE" sz="2000" b="1" dirty="0" smtClean="0"/>
              <a:t>Bei Verwendung anderer Applikationsregime, als von EUCAST beschrieben, können die breakpoints u.U. ungültig sein. </a:t>
            </a:r>
            <a:endParaRPr lang="sv-SE" sz="2000" b="1" dirty="0"/>
          </a:p>
          <a:p>
            <a:pPr marL="0" indent="0">
              <a:buNone/>
            </a:pPr>
            <a:endParaRPr lang="sv-SE" sz="2000" dirty="0"/>
          </a:p>
          <a:p>
            <a:pPr marL="0" indent="0">
              <a:buNone/>
            </a:pPr>
            <a:r>
              <a:rPr lang="sv-SE" sz="2000" dirty="0" smtClean="0"/>
              <a:t>Aus diesem Grund hat sich EUCAST mit allen Ländern abgestimmt, um sicher zu stellen, dass die in den EUCAST Dokumenten gelisteten Dosen und Applikationsarten der internationalen Praxis entsprechen. </a:t>
            </a:r>
            <a:endParaRPr lang="sv-SE" sz="2000" dirty="0"/>
          </a:p>
        </p:txBody>
      </p:sp>
      <p:sp>
        <p:nvSpPr>
          <p:cNvPr id="4" name="Platshållare för sidfot 3">
            <a:extLst>
              <a:ext uri="{FF2B5EF4-FFF2-40B4-BE49-F238E27FC236}">
                <a16:creationId xmlns="" xmlns:a16="http://schemas.microsoft.com/office/drawing/2014/main" id="{E4AD0A9E-D3DC-0C4B-8F7A-874CAE192F32}"/>
              </a:ext>
            </a:extLst>
          </p:cNvPr>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spTree>
    <p:extLst>
      <p:ext uri="{BB962C8B-B14F-4D97-AF65-F5344CB8AC3E}">
        <p14:creationId xmlns:p14="http://schemas.microsoft.com/office/powerpoint/2010/main" val="3155311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A88DA370-445F-7D42-8B2A-BF396DE20558}"/>
              </a:ext>
            </a:extLst>
          </p:cNvPr>
          <p:cNvSpPr>
            <a:spLocks noGrp="1"/>
          </p:cNvSpPr>
          <p:nvPr>
            <p:ph type="title"/>
          </p:nvPr>
        </p:nvSpPr>
        <p:spPr/>
        <p:txBody>
          <a:bodyPr>
            <a:normAutofit/>
          </a:bodyPr>
          <a:lstStyle/>
          <a:p>
            <a:r>
              <a:rPr lang="sv-SE" sz="2800" b="1" dirty="0" smtClean="0">
                <a:solidFill>
                  <a:schemeClr val="accent5">
                    <a:lumMod val="50000"/>
                  </a:schemeClr>
                </a:solidFill>
              </a:rPr>
              <a:t>Neudefinition von </a:t>
            </a:r>
            <a:r>
              <a:rPr lang="sv-SE" sz="2800" b="1" dirty="0">
                <a:solidFill>
                  <a:schemeClr val="accent5">
                    <a:lumMod val="50000"/>
                  </a:schemeClr>
                </a:solidFill>
              </a:rPr>
              <a:t>S, I </a:t>
            </a:r>
            <a:r>
              <a:rPr lang="sv-SE" sz="2800" b="1" dirty="0" smtClean="0">
                <a:solidFill>
                  <a:schemeClr val="accent5">
                    <a:lumMod val="50000"/>
                  </a:schemeClr>
                </a:solidFill>
              </a:rPr>
              <a:t>und R</a:t>
            </a:r>
            <a:endParaRPr lang="sv-SE" sz="2800" b="1" dirty="0">
              <a:solidFill>
                <a:schemeClr val="accent5">
                  <a:lumMod val="50000"/>
                </a:schemeClr>
              </a:solidFill>
            </a:endParaRPr>
          </a:p>
        </p:txBody>
      </p:sp>
      <p:sp>
        <p:nvSpPr>
          <p:cNvPr id="3" name="Platshållare för innehåll 2">
            <a:extLst>
              <a:ext uri="{FF2B5EF4-FFF2-40B4-BE49-F238E27FC236}">
                <a16:creationId xmlns="" xmlns:a16="http://schemas.microsoft.com/office/drawing/2014/main" id="{2196D551-9694-FE44-9713-65D47425FF9C}"/>
              </a:ext>
            </a:extLst>
          </p:cNvPr>
          <p:cNvSpPr>
            <a:spLocks noGrp="1"/>
          </p:cNvSpPr>
          <p:nvPr>
            <p:ph idx="1"/>
          </p:nvPr>
        </p:nvSpPr>
        <p:spPr>
          <a:ln>
            <a:solidFill>
              <a:schemeClr val="tx1"/>
            </a:solidFill>
          </a:ln>
        </p:spPr>
        <p:txBody>
          <a:bodyPr>
            <a:normAutofit/>
          </a:bodyPr>
          <a:lstStyle/>
          <a:p>
            <a:r>
              <a:rPr lang="sv-SE" sz="2400" dirty="0" smtClean="0"/>
              <a:t>Die Veränderungen in der Definitions der </a:t>
            </a:r>
            <a:r>
              <a:rPr lang="sv-SE" sz="2400" b="1" dirty="0" smtClean="0"/>
              <a:t>S-</a:t>
            </a:r>
            <a:r>
              <a:rPr lang="sv-SE" sz="2400" dirty="0" smtClean="0"/>
              <a:t> und </a:t>
            </a:r>
            <a:r>
              <a:rPr lang="sv-SE" sz="2400" b="1" dirty="0" smtClean="0"/>
              <a:t>R-</a:t>
            </a:r>
            <a:r>
              <a:rPr lang="sv-SE" sz="2400" dirty="0" smtClean="0"/>
              <a:t>Kategorien sind gering. Sie betonen die Beziehung zwischen </a:t>
            </a:r>
            <a:r>
              <a:rPr lang="sv-SE" sz="2400" dirty="0"/>
              <a:t>der Kategorie </a:t>
            </a:r>
            <a:r>
              <a:rPr lang="sv-SE" sz="2400" dirty="0" smtClean="0"/>
              <a:t>”sensibel” und dem Grad der Exposition.</a:t>
            </a:r>
            <a:endParaRPr lang="sv-SE" sz="2400" dirty="0"/>
          </a:p>
          <a:p>
            <a:endParaRPr lang="sv-SE" sz="2400" dirty="0"/>
          </a:p>
          <a:p>
            <a:r>
              <a:rPr lang="sv-SE" sz="2400" dirty="0" smtClean="0"/>
              <a:t>Die Änderungen für die </a:t>
            </a:r>
            <a:r>
              <a:rPr lang="sv-SE" sz="2400" b="1" dirty="0" smtClean="0"/>
              <a:t>I</a:t>
            </a:r>
            <a:r>
              <a:rPr lang="sv-SE" sz="2400" dirty="0" smtClean="0"/>
              <a:t>-Kategorie werden größere klinische und technische Konsequenzen nach sich ziehen und auch die Surveillance der Antibiotika-Resistenz betreffen. Ebenfalls werden einige breakpoints verändert werden.</a:t>
            </a:r>
            <a:endParaRPr lang="sv-SE" sz="2400" dirty="0"/>
          </a:p>
        </p:txBody>
      </p:sp>
      <p:sp>
        <p:nvSpPr>
          <p:cNvPr id="4" name="Platshållare för sidfot 3">
            <a:extLst>
              <a:ext uri="{FF2B5EF4-FFF2-40B4-BE49-F238E27FC236}">
                <a16:creationId xmlns="" xmlns:a16="http://schemas.microsoft.com/office/drawing/2014/main" id="{3C106701-62CF-D34F-AE1B-6BB57619E17F}"/>
              </a:ext>
            </a:extLst>
          </p:cNvPr>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spTree>
    <p:extLst>
      <p:ext uri="{BB962C8B-B14F-4D97-AF65-F5344CB8AC3E}">
        <p14:creationId xmlns:p14="http://schemas.microsoft.com/office/powerpoint/2010/main" val="2639223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59FB8E8E-FB31-D74D-84B2-BF671DA2DBC5}"/>
              </a:ext>
            </a:extLst>
          </p:cNvPr>
          <p:cNvSpPr>
            <a:spLocks noGrp="1"/>
          </p:cNvSpPr>
          <p:nvPr>
            <p:ph type="title"/>
          </p:nvPr>
        </p:nvSpPr>
        <p:spPr>
          <a:xfrm>
            <a:off x="469726" y="1340284"/>
            <a:ext cx="8229600" cy="3056352"/>
          </a:xfrm>
          <a:ln>
            <a:solidFill>
              <a:schemeClr val="tx2">
                <a:lumMod val="75000"/>
              </a:schemeClr>
            </a:solidFill>
          </a:ln>
        </p:spPr>
        <p:txBody>
          <a:bodyPr>
            <a:normAutofit fontScale="90000"/>
          </a:bodyPr>
          <a:lstStyle/>
          <a:p>
            <a:r>
              <a:rPr lang="en-GB" sz="2400" dirty="0" smtClean="0"/>
              <a:t>Die </a:t>
            </a:r>
            <a:r>
              <a:rPr lang="en-GB" sz="2400" dirty="0" err="1" smtClean="0"/>
              <a:t>Neudefinition</a:t>
            </a:r>
            <a:r>
              <a:rPr lang="en-GB" sz="2400" dirty="0" smtClean="0"/>
              <a:t> </a:t>
            </a:r>
            <a:r>
              <a:rPr lang="en-GB" sz="2400" dirty="0" err="1" smtClean="0"/>
              <a:t>beschreibt</a:t>
            </a:r>
            <a:r>
              <a:rPr lang="en-GB" sz="2400" dirty="0" smtClean="0"/>
              <a:t> die </a:t>
            </a:r>
            <a:r>
              <a:rPr lang="en-GB" sz="2400" dirty="0" err="1" smtClean="0"/>
              <a:t>Notwendigkeit</a:t>
            </a:r>
            <a:r>
              <a:rPr lang="en-GB" sz="2400" dirty="0" smtClean="0"/>
              <a:t> </a:t>
            </a:r>
            <a:r>
              <a:rPr lang="en-GB" sz="2400" dirty="0" err="1" smtClean="0"/>
              <a:t>zur</a:t>
            </a:r>
            <a:r>
              <a:rPr lang="en-GB" sz="2400" dirty="0" smtClean="0"/>
              <a:t> </a:t>
            </a:r>
            <a:r>
              <a:rPr lang="en-GB" sz="2400" dirty="0" err="1" smtClean="0"/>
              <a:t>korrekten</a:t>
            </a:r>
            <a:r>
              <a:rPr lang="en-GB" sz="2400" dirty="0" smtClean="0"/>
              <a:t> Exposition und </a:t>
            </a:r>
            <a:r>
              <a:rPr lang="en-GB" sz="2400" dirty="0" err="1" smtClean="0"/>
              <a:t>überträgt</a:t>
            </a:r>
            <a:r>
              <a:rPr lang="en-GB" sz="2400" dirty="0" smtClean="0"/>
              <a:t> den </a:t>
            </a:r>
            <a:r>
              <a:rPr lang="en-GB" sz="2400" dirty="0" err="1" smtClean="0"/>
              <a:t>Laboratorien</a:t>
            </a:r>
            <a:r>
              <a:rPr lang="en-GB" sz="2400" dirty="0" smtClean="0"/>
              <a:t> die </a:t>
            </a:r>
            <a:r>
              <a:rPr lang="en-GB" sz="2400" dirty="0" err="1" smtClean="0"/>
              <a:t>Verantwortlichkeit</a:t>
            </a:r>
            <a:r>
              <a:rPr lang="en-GB" sz="2400" dirty="0" smtClean="0"/>
              <a:t> </a:t>
            </a:r>
            <a:r>
              <a:rPr lang="en-GB" sz="2400" dirty="0" err="1" smtClean="0"/>
              <a:t>für</a:t>
            </a:r>
            <a:r>
              <a:rPr lang="en-GB" sz="2400" dirty="0" smtClean="0"/>
              <a:t> </a:t>
            </a:r>
            <a:r>
              <a:rPr lang="en-GB" sz="2400" dirty="0" err="1" smtClean="0"/>
              <a:t>technische</a:t>
            </a:r>
            <a:r>
              <a:rPr lang="en-GB" sz="2400" dirty="0" smtClean="0"/>
              <a:t> </a:t>
            </a:r>
            <a:r>
              <a:rPr lang="en-GB" sz="2400" dirty="0" err="1" smtClean="0"/>
              <a:t>Schwierigkeiten</a:t>
            </a:r>
            <a:r>
              <a:rPr lang="en-GB" sz="2400" dirty="0" smtClean="0"/>
              <a:t> der </a:t>
            </a:r>
            <a:r>
              <a:rPr lang="en-GB" sz="2400" dirty="0" err="1" smtClean="0"/>
              <a:t>Empfindlichkeitsprüfung</a:t>
            </a:r>
            <a:r>
              <a:rPr lang="en-GB" sz="2400" dirty="0" smtClean="0"/>
              <a:t> und </a:t>
            </a:r>
            <a:r>
              <a:rPr lang="en-GB" sz="2400" dirty="0" err="1" smtClean="0"/>
              <a:t>deren</a:t>
            </a:r>
            <a:r>
              <a:rPr lang="en-GB" sz="2400" dirty="0" smtClean="0"/>
              <a:t> </a:t>
            </a:r>
            <a:r>
              <a:rPr lang="en-GB" sz="2400" dirty="0" err="1" smtClean="0"/>
              <a:t>Lösung</a:t>
            </a:r>
            <a:r>
              <a:rPr lang="en-GB" sz="2400" dirty="0" smtClean="0"/>
              <a:t> </a:t>
            </a:r>
            <a:r>
              <a:rPr lang="en-GB" sz="2400" dirty="0" err="1" smtClean="0"/>
              <a:t>vor</a:t>
            </a:r>
            <a:r>
              <a:rPr lang="en-GB" sz="2400" dirty="0" smtClean="0"/>
              <a:t> </a:t>
            </a:r>
            <a:r>
              <a:rPr lang="en-GB" sz="2400" dirty="0" err="1" smtClean="0"/>
              <a:t>Erstellung</a:t>
            </a:r>
            <a:r>
              <a:rPr lang="en-GB" sz="2400" dirty="0" smtClean="0"/>
              <a:t> </a:t>
            </a:r>
            <a:r>
              <a:rPr lang="en-GB" sz="2400" dirty="0" err="1" smtClean="0"/>
              <a:t>eines</a:t>
            </a:r>
            <a:r>
              <a:rPr lang="en-GB" sz="2400" dirty="0" smtClean="0"/>
              <a:t> </a:t>
            </a:r>
            <a:r>
              <a:rPr lang="en-GB" sz="2400" dirty="0" err="1" smtClean="0"/>
              <a:t>Antibiogramms</a:t>
            </a:r>
            <a:r>
              <a:rPr lang="en-GB" sz="2400" dirty="0" smtClean="0"/>
              <a:t>.</a:t>
            </a:r>
            <a:r>
              <a:rPr lang="en-GB" sz="2400" dirty="0"/>
              <a:t/>
            </a:r>
            <a:br>
              <a:rPr lang="en-GB" sz="2400" dirty="0"/>
            </a:br>
            <a:r>
              <a:rPr lang="en-GB" sz="2400" dirty="0"/>
              <a:t/>
            </a:r>
            <a:br>
              <a:rPr lang="en-GB" sz="2400" dirty="0"/>
            </a:br>
            <a:r>
              <a:rPr lang="sv-SE" sz="2400" dirty="0" smtClean="0"/>
              <a:t>Die für die </a:t>
            </a:r>
            <a:r>
              <a:rPr lang="en-GB" sz="2400" dirty="0"/>
              <a:t>EUCAST breakpoints </a:t>
            </a:r>
            <a:r>
              <a:rPr lang="en-GB" sz="2400" dirty="0" err="1" smtClean="0"/>
              <a:t>relevante</a:t>
            </a:r>
            <a:r>
              <a:rPr lang="en-GB" sz="2400" dirty="0" smtClean="0"/>
              <a:t> </a:t>
            </a:r>
            <a:r>
              <a:rPr lang="sv-SE" sz="2400" dirty="0" smtClean="0"/>
              <a:t>Dosierungsstrategie (Dosis </a:t>
            </a:r>
            <a:r>
              <a:rPr lang="sv-SE" sz="2400" dirty="0"/>
              <a:t>und </a:t>
            </a:r>
            <a:r>
              <a:rPr lang="sv-SE" sz="2400" dirty="0" smtClean="0"/>
              <a:t>Applikationart)  ist in </a:t>
            </a:r>
            <a:r>
              <a:rPr lang="sv-SE" sz="2400" dirty="0"/>
              <a:t>der Dosierungstabelle gelistet. </a:t>
            </a:r>
            <a:br>
              <a:rPr lang="sv-SE" sz="2400" dirty="0"/>
            </a:br>
            <a:r>
              <a:rPr lang="en-GB" sz="2400" dirty="0"/>
              <a:t/>
            </a:r>
            <a:br>
              <a:rPr lang="en-GB" sz="2400" dirty="0"/>
            </a:br>
            <a:r>
              <a:rPr lang="en-GB" sz="2400" dirty="0" err="1" smtClean="0"/>
              <a:t>Im</a:t>
            </a:r>
            <a:r>
              <a:rPr lang="en-GB" sz="2400" dirty="0" smtClean="0"/>
              <a:t> </a:t>
            </a:r>
            <a:r>
              <a:rPr lang="en-GB" sz="2400" dirty="0" err="1" smtClean="0"/>
              <a:t>folgenden</a:t>
            </a:r>
            <a:r>
              <a:rPr lang="en-GB" sz="2400" dirty="0" smtClean="0"/>
              <a:t> die </a:t>
            </a:r>
            <a:r>
              <a:rPr lang="en-GB" sz="2400" dirty="0" err="1" smtClean="0"/>
              <a:t>neuen</a:t>
            </a:r>
            <a:r>
              <a:rPr lang="en-GB" sz="2400" dirty="0" smtClean="0"/>
              <a:t> </a:t>
            </a:r>
            <a:r>
              <a:rPr lang="en-GB" sz="2400" dirty="0" err="1" smtClean="0"/>
              <a:t>Definitionen</a:t>
            </a:r>
            <a:r>
              <a:rPr lang="en-GB" sz="2400" dirty="0" smtClean="0"/>
              <a:t>:</a:t>
            </a:r>
            <a:endParaRPr lang="en-GB" sz="2400" dirty="0"/>
          </a:p>
        </p:txBody>
      </p:sp>
      <p:sp>
        <p:nvSpPr>
          <p:cNvPr id="4" name="Platshållare för sidfot 3">
            <a:extLst>
              <a:ext uri="{FF2B5EF4-FFF2-40B4-BE49-F238E27FC236}">
                <a16:creationId xmlns="" xmlns:a16="http://schemas.microsoft.com/office/drawing/2014/main" id="{9B0063D5-90CA-1946-97C3-E3D536205D86}"/>
              </a:ext>
            </a:extLst>
          </p:cNvPr>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sp>
        <p:nvSpPr>
          <p:cNvPr id="3" name="textruta 2">
            <a:extLst>
              <a:ext uri="{FF2B5EF4-FFF2-40B4-BE49-F238E27FC236}">
                <a16:creationId xmlns="" xmlns:a16="http://schemas.microsoft.com/office/drawing/2014/main" id="{60BF1F06-2E42-2E4B-A01A-A510B07F2407}"/>
              </a:ext>
            </a:extLst>
          </p:cNvPr>
          <p:cNvSpPr txBox="1"/>
          <p:nvPr/>
        </p:nvSpPr>
        <p:spPr>
          <a:xfrm>
            <a:off x="2029217" y="446436"/>
            <a:ext cx="4344907" cy="523220"/>
          </a:xfrm>
          <a:prstGeom prst="rect">
            <a:avLst/>
          </a:prstGeom>
          <a:noFill/>
        </p:spPr>
        <p:txBody>
          <a:bodyPr wrap="none" rtlCol="0">
            <a:spAutoFit/>
          </a:bodyPr>
          <a:lstStyle/>
          <a:p>
            <a:r>
              <a:rPr lang="en-GB" sz="2800" b="1" dirty="0" err="1" smtClean="0">
                <a:solidFill>
                  <a:schemeClr val="accent5">
                    <a:lumMod val="50000"/>
                  </a:schemeClr>
                </a:solidFill>
              </a:rPr>
              <a:t>Neudefinition</a:t>
            </a:r>
            <a:r>
              <a:rPr lang="en-GB" sz="2800" b="1" dirty="0" smtClean="0">
                <a:solidFill>
                  <a:schemeClr val="accent5">
                    <a:lumMod val="50000"/>
                  </a:schemeClr>
                </a:solidFill>
              </a:rPr>
              <a:t> von </a:t>
            </a:r>
            <a:r>
              <a:rPr lang="en-GB" sz="2800" b="1" dirty="0">
                <a:solidFill>
                  <a:schemeClr val="accent5">
                    <a:lumMod val="50000"/>
                  </a:schemeClr>
                </a:solidFill>
              </a:rPr>
              <a:t>S, I </a:t>
            </a:r>
            <a:r>
              <a:rPr lang="en-GB" sz="2800" b="1" dirty="0" smtClean="0">
                <a:solidFill>
                  <a:schemeClr val="accent5">
                    <a:lumMod val="50000"/>
                  </a:schemeClr>
                </a:solidFill>
              </a:rPr>
              <a:t>und </a:t>
            </a:r>
            <a:r>
              <a:rPr lang="en-GB" sz="2800" b="1" dirty="0">
                <a:solidFill>
                  <a:schemeClr val="accent5">
                    <a:lumMod val="50000"/>
                  </a:schemeClr>
                </a:solidFill>
              </a:rPr>
              <a:t>R</a:t>
            </a:r>
          </a:p>
        </p:txBody>
      </p:sp>
    </p:spTree>
    <p:extLst>
      <p:ext uri="{BB962C8B-B14F-4D97-AF65-F5344CB8AC3E}">
        <p14:creationId xmlns:p14="http://schemas.microsoft.com/office/powerpoint/2010/main" val="2470130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CED161EB-96D4-C640-B133-CB4E1DF3BCB2}"/>
              </a:ext>
            </a:extLst>
          </p:cNvPr>
          <p:cNvSpPr>
            <a:spLocks noGrp="1"/>
          </p:cNvSpPr>
          <p:nvPr>
            <p:ph type="title"/>
          </p:nvPr>
        </p:nvSpPr>
        <p:spPr>
          <a:xfrm>
            <a:off x="457200" y="205979"/>
            <a:ext cx="8229600" cy="720947"/>
          </a:xfrm>
          <a:ln>
            <a:solidFill>
              <a:schemeClr val="accent1"/>
            </a:solidFill>
          </a:ln>
        </p:spPr>
        <p:txBody>
          <a:bodyPr>
            <a:normAutofit/>
          </a:bodyPr>
          <a:lstStyle/>
          <a:p>
            <a:r>
              <a:rPr lang="sv-SE" sz="2800" b="1" dirty="0" smtClean="0">
                <a:solidFill>
                  <a:schemeClr val="accent5">
                    <a:lumMod val="50000"/>
                  </a:schemeClr>
                </a:solidFill>
              </a:rPr>
              <a:t>Sensibel, Standarddosierung ( </a:t>
            </a:r>
            <a:r>
              <a:rPr lang="sv-SE" sz="2800" b="1" dirty="0">
                <a:solidFill>
                  <a:schemeClr val="accent5">
                    <a:lumMod val="50000"/>
                  </a:schemeClr>
                </a:solidFill>
              </a:rPr>
              <a:t>S )</a:t>
            </a:r>
          </a:p>
        </p:txBody>
      </p:sp>
      <p:sp>
        <p:nvSpPr>
          <p:cNvPr id="4" name="Platshållare för sidfot 3">
            <a:extLst>
              <a:ext uri="{FF2B5EF4-FFF2-40B4-BE49-F238E27FC236}">
                <a16:creationId xmlns="" xmlns:a16="http://schemas.microsoft.com/office/drawing/2014/main" id="{963C7E85-FA36-A24B-8E5D-747D12CF0691}"/>
              </a:ext>
            </a:extLst>
          </p:cNvPr>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sp>
        <p:nvSpPr>
          <p:cNvPr id="5" name="Rektangel 4">
            <a:extLst>
              <a:ext uri="{FF2B5EF4-FFF2-40B4-BE49-F238E27FC236}">
                <a16:creationId xmlns="" xmlns:a16="http://schemas.microsoft.com/office/drawing/2014/main" id="{BA2D72B8-6C51-E247-B17D-2E8EF671544D}"/>
              </a:ext>
            </a:extLst>
          </p:cNvPr>
          <p:cNvSpPr/>
          <p:nvPr/>
        </p:nvSpPr>
        <p:spPr>
          <a:xfrm>
            <a:off x="592111" y="1232373"/>
            <a:ext cx="8229600" cy="3711785"/>
          </a:xfrm>
          <a:prstGeom prst="rect">
            <a:avLst/>
          </a:prstGeom>
        </p:spPr>
        <p:txBody>
          <a:bodyPr wrap="square">
            <a:spAutoFit/>
          </a:bodyPr>
          <a:lstStyle/>
          <a:p>
            <a:pPr>
              <a:lnSpc>
                <a:spcPct val="115000"/>
              </a:lnSpc>
              <a:spcAft>
                <a:spcPts val="0"/>
              </a:spcAft>
            </a:pP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S </a:t>
            </a:r>
            <a:r>
              <a:rPr lang="en-US" sz="24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b="1"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Sensibel</a:t>
            </a:r>
            <a:r>
              <a:rPr lang="en-US" sz="24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b="1"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Standarddosierung</a:t>
            </a:r>
            <a:r>
              <a:rPr lang="en-US" sz="24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Ein</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Mikroorganismus</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wird</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als</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i="1"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sensibel</a:t>
            </a:r>
            <a:r>
              <a:rPr lang="en-US" sz="2400" i="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i="1"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bei</a:t>
            </a:r>
            <a:r>
              <a:rPr lang="en-US" sz="2400" i="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i="1"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Standarddosierung</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kategorisiert</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wenn</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eine</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hohe</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Wahrscheinlichkeit</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eines</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therapeutischen</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Erfolges</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bei</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Verwendung</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einer</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Standarddosierung</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und –</a:t>
            </a:r>
            <a:r>
              <a:rPr 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applikation</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zu</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erwarten</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ist</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000000"/>
                </a:solidFill>
                <a:ea typeface="Calibri" panose="020F0502020204030204" pitchFamily="34" charset="0"/>
                <a:cs typeface="Calibri" panose="020F0502020204030204" pitchFamily="34" charset="0"/>
              </a:rPr>
              <a:t>Exposition </a:t>
            </a:r>
            <a:r>
              <a:rPr lang="en-US" sz="1400" dirty="0" err="1">
                <a:solidFill>
                  <a:srgbClr val="000000"/>
                </a:solidFill>
                <a:ea typeface="Calibri" panose="020F0502020204030204" pitchFamily="34" charset="0"/>
                <a:cs typeface="Calibri" panose="020F0502020204030204" pitchFamily="34" charset="0"/>
              </a:rPr>
              <a:t>ist</a:t>
            </a:r>
            <a:r>
              <a:rPr lang="en-US" sz="1400" dirty="0">
                <a:solidFill>
                  <a:srgbClr val="000000"/>
                </a:solidFill>
                <a:ea typeface="Calibri" panose="020F0502020204030204" pitchFamily="34" charset="0"/>
                <a:cs typeface="Calibri" panose="020F0502020204030204" pitchFamily="34" charset="0"/>
              </a:rPr>
              <a:t> </a:t>
            </a:r>
            <a:r>
              <a:rPr lang="en-US" sz="1400" dirty="0" err="1">
                <a:solidFill>
                  <a:srgbClr val="000000"/>
                </a:solidFill>
                <a:ea typeface="Calibri" panose="020F0502020204030204" pitchFamily="34" charset="0"/>
                <a:cs typeface="Calibri" panose="020F0502020204030204" pitchFamily="34" charset="0"/>
              </a:rPr>
              <a:t>eine</a:t>
            </a:r>
            <a:r>
              <a:rPr lang="en-US" sz="1400" dirty="0">
                <a:solidFill>
                  <a:srgbClr val="000000"/>
                </a:solidFill>
                <a:ea typeface="Calibri" panose="020F0502020204030204" pitchFamily="34" charset="0"/>
                <a:cs typeface="Calibri" panose="020F0502020204030204" pitchFamily="34" charset="0"/>
              </a:rPr>
              <a:t> </a:t>
            </a:r>
            <a:r>
              <a:rPr lang="en-US" sz="1400" dirty="0" err="1">
                <a:solidFill>
                  <a:srgbClr val="000000"/>
                </a:solidFill>
                <a:ea typeface="Calibri" panose="020F0502020204030204" pitchFamily="34" charset="0"/>
                <a:cs typeface="Calibri" panose="020F0502020204030204" pitchFamily="34" charset="0"/>
              </a:rPr>
              <a:t>Funktion</a:t>
            </a:r>
            <a:r>
              <a:rPr lang="en-US" sz="1400" dirty="0">
                <a:solidFill>
                  <a:srgbClr val="000000"/>
                </a:solidFill>
                <a:ea typeface="Calibri" panose="020F0502020204030204" pitchFamily="34" charset="0"/>
                <a:cs typeface="Calibri" panose="020F0502020204030204" pitchFamily="34" charset="0"/>
              </a:rPr>
              <a:t> der </a:t>
            </a:r>
            <a:r>
              <a:rPr lang="en-US" sz="1400" dirty="0" err="1">
                <a:solidFill>
                  <a:srgbClr val="000000"/>
                </a:solidFill>
                <a:ea typeface="Calibri" panose="020F0502020204030204" pitchFamily="34" charset="0"/>
                <a:cs typeface="Calibri" panose="020F0502020204030204" pitchFamily="34" charset="0"/>
              </a:rPr>
              <a:t>Applikationsart</a:t>
            </a:r>
            <a:r>
              <a:rPr lang="en-US" sz="1400" dirty="0">
                <a:solidFill>
                  <a:srgbClr val="000000"/>
                </a:solidFill>
                <a:ea typeface="Calibri" panose="020F0502020204030204" pitchFamily="34" charset="0"/>
                <a:cs typeface="Calibri" panose="020F0502020204030204" pitchFamily="34" charset="0"/>
              </a:rPr>
              <a:t>, der </a:t>
            </a:r>
            <a:r>
              <a:rPr lang="en-US" sz="1400" dirty="0" err="1">
                <a:solidFill>
                  <a:srgbClr val="000000"/>
                </a:solidFill>
                <a:ea typeface="Calibri" panose="020F0502020204030204" pitchFamily="34" charset="0"/>
                <a:cs typeface="Calibri" panose="020F0502020204030204" pitchFamily="34" charset="0"/>
              </a:rPr>
              <a:t>Dosis</a:t>
            </a:r>
            <a:r>
              <a:rPr lang="en-US" sz="1400" dirty="0">
                <a:solidFill>
                  <a:srgbClr val="000000"/>
                </a:solidFill>
                <a:ea typeface="Calibri" panose="020F0502020204030204" pitchFamily="34" charset="0"/>
                <a:cs typeface="Calibri" panose="020F0502020204030204" pitchFamily="34" charset="0"/>
              </a:rPr>
              <a:t>, des </a:t>
            </a:r>
            <a:r>
              <a:rPr lang="en-US" sz="1400" dirty="0" err="1">
                <a:solidFill>
                  <a:srgbClr val="000000"/>
                </a:solidFill>
                <a:ea typeface="Calibri" panose="020F0502020204030204" pitchFamily="34" charset="0"/>
                <a:cs typeface="Calibri" panose="020F0502020204030204" pitchFamily="34" charset="0"/>
              </a:rPr>
              <a:t>Dosierungsintervalls</a:t>
            </a:r>
            <a:r>
              <a:rPr lang="en-US" sz="1400" dirty="0">
                <a:solidFill>
                  <a:srgbClr val="000000"/>
                </a:solidFill>
                <a:ea typeface="Calibri" panose="020F0502020204030204" pitchFamily="34" charset="0"/>
                <a:cs typeface="Calibri" panose="020F0502020204030204" pitchFamily="34" charset="0"/>
              </a:rPr>
              <a:t>, der </a:t>
            </a:r>
            <a:r>
              <a:rPr lang="en-US" sz="1400" dirty="0" err="1">
                <a:solidFill>
                  <a:srgbClr val="000000"/>
                </a:solidFill>
                <a:ea typeface="Calibri" panose="020F0502020204030204" pitchFamily="34" charset="0"/>
                <a:cs typeface="Calibri" panose="020F0502020204030204" pitchFamily="34" charset="0"/>
              </a:rPr>
              <a:t>Infusionsdauer</a:t>
            </a:r>
            <a:r>
              <a:rPr lang="en-US" sz="1400" dirty="0">
                <a:solidFill>
                  <a:srgbClr val="000000"/>
                </a:solidFill>
                <a:ea typeface="Calibri" panose="020F0502020204030204" pitchFamily="34" charset="0"/>
                <a:cs typeface="Calibri" panose="020F0502020204030204" pitchFamily="34" charset="0"/>
              </a:rPr>
              <a:t> und </a:t>
            </a:r>
            <a:r>
              <a:rPr lang="en-US" sz="1400" dirty="0" err="1">
                <a:solidFill>
                  <a:srgbClr val="000000"/>
                </a:solidFill>
                <a:ea typeface="Calibri" panose="020F0502020204030204" pitchFamily="34" charset="0"/>
                <a:cs typeface="Calibri" panose="020F0502020204030204" pitchFamily="34" charset="0"/>
              </a:rPr>
              <a:t>auch</a:t>
            </a:r>
            <a:r>
              <a:rPr lang="en-US" sz="1400" dirty="0">
                <a:solidFill>
                  <a:srgbClr val="000000"/>
                </a:solidFill>
                <a:ea typeface="Calibri" panose="020F0502020204030204" pitchFamily="34" charset="0"/>
                <a:cs typeface="Calibri" panose="020F0502020204030204" pitchFamily="34" charset="0"/>
              </a:rPr>
              <a:t> der </a:t>
            </a:r>
            <a:r>
              <a:rPr lang="en-US" sz="1400" dirty="0" err="1">
                <a:solidFill>
                  <a:srgbClr val="000000"/>
                </a:solidFill>
                <a:ea typeface="Calibri" panose="020F0502020204030204" pitchFamily="34" charset="0"/>
                <a:cs typeface="Calibri" panose="020F0502020204030204" pitchFamily="34" charset="0"/>
              </a:rPr>
              <a:t>Verteilung</a:t>
            </a:r>
            <a:r>
              <a:rPr lang="en-US" sz="1400" dirty="0">
                <a:solidFill>
                  <a:srgbClr val="000000"/>
                </a:solidFill>
                <a:ea typeface="Calibri" panose="020F0502020204030204" pitchFamily="34" charset="0"/>
                <a:cs typeface="Calibri" panose="020F0502020204030204" pitchFamily="34" charset="0"/>
              </a:rPr>
              <a:t>, des </a:t>
            </a:r>
            <a:r>
              <a:rPr lang="en-US" sz="1400" dirty="0" err="1">
                <a:solidFill>
                  <a:srgbClr val="000000"/>
                </a:solidFill>
                <a:ea typeface="Calibri" panose="020F0502020204030204" pitchFamily="34" charset="0"/>
                <a:cs typeface="Calibri" panose="020F0502020204030204" pitchFamily="34" charset="0"/>
              </a:rPr>
              <a:t>Metabolismus</a:t>
            </a:r>
            <a:r>
              <a:rPr lang="en-US" sz="1400" dirty="0">
                <a:solidFill>
                  <a:srgbClr val="000000"/>
                </a:solidFill>
                <a:ea typeface="Calibri" panose="020F0502020204030204" pitchFamily="34" charset="0"/>
                <a:cs typeface="Calibri" panose="020F0502020204030204" pitchFamily="34" charset="0"/>
              </a:rPr>
              <a:t> und </a:t>
            </a:r>
            <a:r>
              <a:rPr lang="en-US" sz="1400" dirty="0" err="1">
                <a:solidFill>
                  <a:srgbClr val="000000"/>
                </a:solidFill>
                <a:ea typeface="Calibri" panose="020F0502020204030204" pitchFamily="34" charset="0"/>
                <a:cs typeface="Calibri" panose="020F0502020204030204" pitchFamily="34" charset="0"/>
              </a:rPr>
              <a:t>Ausscheidung</a:t>
            </a:r>
            <a:r>
              <a:rPr lang="en-US" sz="1400" dirty="0">
                <a:solidFill>
                  <a:srgbClr val="000000"/>
                </a:solidFill>
                <a:ea typeface="Calibri" panose="020F0502020204030204" pitchFamily="34" charset="0"/>
                <a:cs typeface="Calibri" panose="020F0502020204030204" pitchFamily="34" charset="0"/>
              </a:rPr>
              <a:t> des </a:t>
            </a:r>
            <a:r>
              <a:rPr lang="en-US" sz="1400" dirty="0" err="1">
                <a:solidFill>
                  <a:srgbClr val="000000"/>
                </a:solidFill>
                <a:ea typeface="Calibri" panose="020F0502020204030204" pitchFamily="34" charset="0"/>
                <a:cs typeface="Calibri" panose="020F0502020204030204" pitchFamily="34" charset="0"/>
              </a:rPr>
              <a:t>Antiinfektivums</a:t>
            </a:r>
            <a:r>
              <a:rPr lang="en-US" sz="1400" dirty="0">
                <a:solidFill>
                  <a:srgbClr val="000000"/>
                </a:solidFill>
                <a:ea typeface="Calibri" panose="020F0502020204030204" pitchFamily="34" charset="0"/>
                <a:cs typeface="Calibri" panose="020F0502020204030204" pitchFamily="34" charset="0"/>
              </a:rPr>
              <a:t>, die </a:t>
            </a:r>
            <a:r>
              <a:rPr lang="en-US" sz="1400" dirty="0" err="1">
                <a:solidFill>
                  <a:srgbClr val="000000"/>
                </a:solidFill>
                <a:ea typeface="Calibri" panose="020F0502020204030204" pitchFamily="34" charset="0"/>
                <a:cs typeface="Calibri" panose="020F0502020204030204" pitchFamily="34" charset="0"/>
              </a:rPr>
              <a:t>die</a:t>
            </a:r>
            <a:r>
              <a:rPr lang="en-US" sz="1400" dirty="0">
                <a:solidFill>
                  <a:srgbClr val="000000"/>
                </a:solidFill>
                <a:ea typeface="Calibri" panose="020F0502020204030204" pitchFamily="34" charset="0"/>
                <a:cs typeface="Calibri" panose="020F0502020204030204" pitchFamily="34" charset="0"/>
              </a:rPr>
              <a:t> </a:t>
            </a:r>
            <a:r>
              <a:rPr lang="en-US" sz="1400" dirty="0" err="1">
                <a:solidFill>
                  <a:srgbClr val="000000"/>
                </a:solidFill>
                <a:ea typeface="Calibri" panose="020F0502020204030204" pitchFamily="34" charset="0"/>
                <a:cs typeface="Calibri" panose="020F0502020204030204" pitchFamily="34" charset="0"/>
              </a:rPr>
              <a:t>Wirkung</a:t>
            </a:r>
            <a:r>
              <a:rPr lang="en-US" sz="1400" dirty="0">
                <a:solidFill>
                  <a:srgbClr val="000000"/>
                </a:solidFill>
                <a:ea typeface="Calibri" panose="020F0502020204030204" pitchFamily="34" charset="0"/>
                <a:cs typeface="Calibri" panose="020F0502020204030204" pitchFamily="34" charset="0"/>
              </a:rPr>
              <a:t> auf den </a:t>
            </a:r>
            <a:r>
              <a:rPr lang="en-US" sz="1400" dirty="0" err="1">
                <a:solidFill>
                  <a:srgbClr val="000000"/>
                </a:solidFill>
                <a:ea typeface="Calibri" panose="020F0502020204030204" pitchFamily="34" charset="0"/>
                <a:cs typeface="Calibri" panose="020F0502020204030204" pitchFamily="34" charset="0"/>
              </a:rPr>
              <a:t>Infektionserreger</a:t>
            </a:r>
            <a:r>
              <a:rPr lang="en-US" sz="1400" dirty="0">
                <a:solidFill>
                  <a:srgbClr val="000000"/>
                </a:solidFill>
                <a:ea typeface="Calibri" panose="020F0502020204030204" pitchFamily="34" charset="0"/>
                <a:cs typeface="Calibri" panose="020F0502020204030204" pitchFamily="34" charset="0"/>
              </a:rPr>
              <a:t> am </a:t>
            </a:r>
            <a:r>
              <a:rPr lang="en-US" sz="1400" dirty="0" err="1">
                <a:solidFill>
                  <a:srgbClr val="000000"/>
                </a:solidFill>
                <a:ea typeface="Calibri" panose="020F0502020204030204" pitchFamily="34" charset="0"/>
                <a:cs typeface="Calibri" panose="020F0502020204030204" pitchFamily="34" charset="0"/>
              </a:rPr>
              <a:t>Infektionort</a:t>
            </a:r>
            <a:r>
              <a:rPr lang="en-US" sz="1400" dirty="0">
                <a:solidFill>
                  <a:srgbClr val="000000"/>
                </a:solidFill>
                <a:ea typeface="Calibri" panose="020F0502020204030204" pitchFamily="34" charset="0"/>
                <a:cs typeface="Calibri" panose="020F0502020204030204" pitchFamily="34" charset="0"/>
              </a:rPr>
              <a:t> </a:t>
            </a:r>
            <a:r>
              <a:rPr lang="en-US" sz="1400" dirty="0" err="1">
                <a:solidFill>
                  <a:srgbClr val="000000"/>
                </a:solidFill>
                <a:ea typeface="Calibri" panose="020F0502020204030204" pitchFamily="34" charset="0"/>
                <a:cs typeface="Calibri" panose="020F0502020204030204" pitchFamily="34" charset="0"/>
              </a:rPr>
              <a:t>beeinflusst</a:t>
            </a:r>
            <a:r>
              <a:rPr lang="en-US" sz="1400" dirty="0">
                <a:solidFill>
                  <a:srgbClr val="000000"/>
                </a:solidFill>
                <a:ea typeface="Calibri" panose="020F0502020204030204" pitchFamily="34" charset="0"/>
                <a:cs typeface="Calibri" panose="020F0502020204030204" pitchFamily="34" charset="0"/>
              </a:rPr>
              <a:t>.</a:t>
            </a:r>
            <a:endParaRPr lang="sv-SE"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400" dirty="0">
                <a:latin typeface="Arial" panose="020B0604020202020204" pitchFamily="34" charset="0"/>
                <a:ea typeface="Calibri" panose="020F0502020204030204" pitchFamily="34" charset="0"/>
                <a:cs typeface="Times New Roman" panose="02020603050405020304" pitchFamily="18" charset="0"/>
              </a:rPr>
              <a:t> </a:t>
            </a:r>
            <a:endParaRPr lang="sv-SE"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9121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CED161EB-96D4-C640-B133-CB4E1DF3BCB2}"/>
              </a:ext>
            </a:extLst>
          </p:cNvPr>
          <p:cNvSpPr>
            <a:spLocks noGrp="1"/>
          </p:cNvSpPr>
          <p:nvPr>
            <p:ph type="title"/>
          </p:nvPr>
        </p:nvSpPr>
        <p:spPr>
          <a:xfrm>
            <a:off x="457200" y="205979"/>
            <a:ext cx="8229600" cy="720947"/>
          </a:xfrm>
          <a:ln>
            <a:solidFill>
              <a:schemeClr val="accent1"/>
            </a:solidFill>
          </a:ln>
        </p:spPr>
        <p:txBody>
          <a:bodyPr>
            <a:normAutofit/>
          </a:bodyPr>
          <a:lstStyle/>
          <a:p>
            <a:r>
              <a:rPr lang="sv-SE" sz="2800" b="1" dirty="0" smtClean="0">
                <a:solidFill>
                  <a:schemeClr val="accent5">
                    <a:lumMod val="50000"/>
                  </a:schemeClr>
                </a:solidFill>
              </a:rPr>
              <a:t>Sensibel, bei erhöhter Exposition </a:t>
            </a:r>
            <a:r>
              <a:rPr lang="sv-SE" sz="2800" b="1" dirty="0">
                <a:solidFill>
                  <a:schemeClr val="accent5">
                    <a:lumMod val="50000"/>
                  </a:schemeClr>
                </a:solidFill>
              </a:rPr>
              <a:t>( I )</a:t>
            </a:r>
          </a:p>
        </p:txBody>
      </p:sp>
      <p:sp>
        <p:nvSpPr>
          <p:cNvPr id="4" name="Platshållare för sidfot 3">
            <a:extLst>
              <a:ext uri="{FF2B5EF4-FFF2-40B4-BE49-F238E27FC236}">
                <a16:creationId xmlns="" xmlns:a16="http://schemas.microsoft.com/office/drawing/2014/main" id="{963C7E85-FA36-A24B-8E5D-747D12CF0691}"/>
              </a:ext>
            </a:extLst>
          </p:cNvPr>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sp>
        <p:nvSpPr>
          <p:cNvPr id="5" name="Rektangel 4">
            <a:extLst>
              <a:ext uri="{FF2B5EF4-FFF2-40B4-BE49-F238E27FC236}">
                <a16:creationId xmlns="" xmlns:a16="http://schemas.microsoft.com/office/drawing/2014/main" id="{BA2D72B8-6C51-E247-B17D-2E8EF671544D}"/>
              </a:ext>
            </a:extLst>
          </p:cNvPr>
          <p:cNvSpPr/>
          <p:nvPr/>
        </p:nvSpPr>
        <p:spPr>
          <a:xfrm>
            <a:off x="457200" y="1243110"/>
            <a:ext cx="8229600" cy="3534814"/>
          </a:xfrm>
          <a:prstGeom prst="rect">
            <a:avLst/>
          </a:prstGeom>
        </p:spPr>
        <p:txBody>
          <a:bodyPr wrap="square">
            <a:spAutoFit/>
          </a:bodyPr>
          <a:lstStyle/>
          <a:p>
            <a:pPr>
              <a:lnSpc>
                <a:spcPct val="115000"/>
              </a:lnSpc>
              <a:spcAft>
                <a:spcPts val="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I – </a:t>
            </a:r>
            <a:r>
              <a:rPr lang="en-US" sz="2400" b="1"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Sensibel</a:t>
            </a:r>
            <a:r>
              <a:rPr lang="en-US" sz="24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b="1"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erhöhte</a:t>
            </a:r>
            <a:r>
              <a:rPr lang="en-US" sz="24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Exposition: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Ein</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Mikroorganismus</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wird</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als</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sensibel</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bei</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erhöhter</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Exposition*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kategorisiert</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wenn</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eine</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hohe</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Wahrscheinlichkeit</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eines</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therapeutischen</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Erfolges</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bei</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erhöhter</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Exposition </a:t>
            </a:r>
            <a:r>
              <a:rPr 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durch</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Verwendung</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eines</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angepassten</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Dosierungregimes</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oder</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die </a:t>
            </a:r>
            <a:r>
              <a:rPr 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Konzentration</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am </a:t>
            </a:r>
            <a:r>
              <a:rPr 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Infektionsort</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zu</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erwarten</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ist</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05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sv-SE" sz="105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1400" dirty="0" smtClean="0">
                <a:solidFill>
                  <a:srgbClr val="000000"/>
                </a:solidFill>
                <a:ea typeface="Calibri" panose="020F0502020204030204" pitchFamily="34" charset="0"/>
                <a:cs typeface="Calibri" panose="020F0502020204030204" pitchFamily="34" charset="0"/>
              </a:rPr>
              <a:t>Exposition </a:t>
            </a:r>
            <a:r>
              <a:rPr lang="en-US" sz="1400" dirty="0" err="1">
                <a:solidFill>
                  <a:srgbClr val="000000"/>
                </a:solidFill>
                <a:ea typeface="Calibri" panose="020F0502020204030204" pitchFamily="34" charset="0"/>
                <a:cs typeface="Calibri" panose="020F0502020204030204" pitchFamily="34" charset="0"/>
              </a:rPr>
              <a:t>ist</a:t>
            </a:r>
            <a:r>
              <a:rPr lang="en-US" sz="1400" dirty="0">
                <a:solidFill>
                  <a:srgbClr val="000000"/>
                </a:solidFill>
                <a:ea typeface="Calibri" panose="020F0502020204030204" pitchFamily="34" charset="0"/>
                <a:cs typeface="Calibri" panose="020F0502020204030204" pitchFamily="34" charset="0"/>
              </a:rPr>
              <a:t> </a:t>
            </a:r>
            <a:r>
              <a:rPr lang="en-US" sz="1400" dirty="0" err="1">
                <a:solidFill>
                  <a:srgbClr val="000000"/>
                </a:solidFill>
                <a:ea typeface="Calibri" panose="020F0502020204030204" pitchFamily="34" charset="0"/>
                <a:cs typeface="Calibri" panose="020F0502020204030204" pitchFamily="34" charset="0"/>
              </a:rPr>
              <a:t>eine</a:t>
            </a:r>
            <a:r>
              <a:rPr lang="en-US" sz="1400" dirty="0">
                <a:solidFill>
                  <a:srgbClr val="000000"/>
                </a:solidFill>
                <a:ea typeface="Calibri" panose="020F0502020204030204" pitchFamily="34" charset="0"/>
                <a:cs typeface="Calibri" panose="020F0502020204030204" pitchFamily="34" charset="0"/>
              </a:rPr>
              <a:t> </a:t>
            </a:r>
            <a:r>
              <a:rPr lang="en-US" sz="1400" dirty="0" err="1">
                <a:solidFill>
                  <a:srgbClr val="000000"/>
                </a:solidFill>
                <a:ea typeface="Calibri" panose="020F0502020204030204" pitchFamily="34" charset="0"/>
                <a:cs typeface="Calibri" panose="020F0502020204030204" pitchFamily="34" charset="0"/>
              </a:rPr>
              <a:t>Funktion</a:t>
            </a:r>
            <a:r>
              <a:rPr lang="en-US" sz="1400" dirty="0">
                <a:solidFill>
                  <a:srgbClr val="000000"/>
                </a:solidFill>
                <a:ea typeface="Calibri" panose="020F0502020204030204" pitchFamily="34" charset="0"/>
                <a:cs typeface="Calibri" panose="020F0502020204030204" pitchFamily="34" charset="0"/>
              </a:rPr>
              <a:t> der </a:t>
            </a:r>
            <a:r>
              <a:rPr lang="en-US" sz="1400" dirty="0" err="1">
                <a:solidFill>
                  <a:srgbClr val="000000"/>
                </a:solidFill>
                <a:ea typeface="Calibri" panose="020F0502020204030204" pitchFamily="34" charset="0"/>
                <a:cs typeface="Calibri" panose="020F0502020204030204" pitchFamily="34" charset="0"/>
              </a:rPr>
              <a:t>Applikationsart</a:t>
            </a:r>
            <a:r>
              <a:rPr lang="en-US" sz="1400" dirty="0">
                <a:solidFill>
                  <a:srgbClr val="000000"/>
                </a:solidFill>
                <a:ea typeface="Calibri" panose="020F0502020204030204" pitchFamily="34" charset="0"/>
                <a:cs typeface="Calibri" panose="020F0502020204030204" pitchFamily="34" charset="0"/>
              </a:rPr>
              <a:t>, der </a:t>
            </a:r>
            <a:r>
              <a:rPr lang="en-US" sz="1400" dirty="0" err="1">
                <a:solidFill>
                  <a:srgbClr val="000000"/>
                </a:solidFill>
                <a:ea typeface="Calibri" panose="020F0502020204030204" pitchFamily="34" charset="0"/>
                <a:cs typeface="Calibri" panose="020F0502020204030204" pitchFamily="34" charset="0"/>
              </a:rPr>
              <a:t>Dosis</a:t>
            </a:r>
            <a:r>
              <a:rPr lang="en-US" sz="1400" dirty="0">
                <a:solidFill>
                  <a:srgbClr val="000000"/>
                </a:solidFill>
                <a:ea typeface="Calibri" panose="020F0502020204030204" pitchFamily="34" charset="0"/>
                <a:cs typeface="Calibri" panose="020F0502020204030204" pitchFamily="34" charset="0"/>
              </a:rPr>
              <a:t>, des </a:t>
            </a:r>
            <a:r>
              <a:rPr lang="en-US" sz="1400" dirty="0" err="1">
                <a:solidFill>
                  <a:srgbClr val="000000"/>
                </a:solidFill>
                <a:ea typeface="Calibri" panose="020F0502020204030204" pitchFamily="34" charset="0"/>
                <a:cs typeface="Calibri" panose="020F0502020204030204" pitchFamily="34" charset="0"/>
              </a:rPr>
              <a:t>Dosierungsintervalls</a:t>
            </a:r>
            <a:r>
              <a:rPr lang="en-US" sz="1400" dirty="0">
                <a:solidFill>
                  <a:srgbClr val="000000"/>
                </a:solidFill>
                <a:ea typeface="Calibri" panose="020F0502020204030204" pitchFamily="34" charset="0"/>
                <a:cs typeface="Calibri" panose="020F0502020204030204" pitchFamily="34" charset="0"/>
              </a:rPr>
              <a:t>, der </a:t>
            </a:r>
            <a:r>
              <a:rPr lang="en-US" sz="1400" dirty="0" err="1">
                <a:solidFill>
                  <a:srgbClr val="000000"/>
                </a:solidFill>
                <a:ea typeface="Calibri" panose="020F0502020204030204" pitchFamily="34" charset="0"/>
                <a:cs typeface="Calibri" panose="020F0502020204030204" pitchFamily="34" charset="0"/>
              </a:rPr>
              <a:t>Infusionsdauer</a:t>
            </a:r>
            <a:r>
              <a:rPr lang="en-US" sz="1400" dirty="0">
                <a:solidFill>
                  <a:srgbClr val="000000"/>
                </a:solidFill>
                <a:ea typeface="Calibri" panose="020F0502020204030204" pitchFamily="34" charset="0"/>
                <a:cs typeface="Calibri" panose="020F0502020204030204" pitchFamily="34" charset="0"/>
              </a:rPr>
              <a:t> und </a:t>
            </a:r>
            <a:r>
              <a:rPr lang="en-US" sz="1400" dirty="0" err="1">
                <a:solidFill>
                  <a:srgbClr val="000000"/>
                </a:solidFill>
                <a:ea typeface="Calibri" panose="020F0502020204030204" pitchFamily="34" charset="0"/>
                <a:cs typeface="Calibri" panose="020F0502020204030204" pitchFamily="34" charset="0"/>
              </a:rPr>
              <a:t>auch</a:t>
            </a:r>
            <a:r>
              <a:rPr lang="en-US" sz="1400" dirty="0">
                <a:solidFill>
                  <a:srgbClr val="000000"/>
                </a:solidFill>
                <a:ea typeface="Calibri" panose="020F0502020204030204" pitchFamily="34" charset="0"/>
                <a:cs typeface="Calibri" panose="020F0502020204030204" pitchFamily="34" charset="0"/>
              </a:rPr>
              <a:t> der </a:t>
            </a:r>
            <a:r>
              <a:rPr lang="en-US" sz="1400" dirty="0" err="1">
                <a:solidFill>
                  <a:srgbClr val="000000"/>
                </a:solidFill>
                <a:ea typeface="Calibri" panose="020F0502020204030204" pitchFamily="34" charset="0"/>
                <a:cs typeface="Calibri" panose="020F0502020204030204" pitchFamily="34" charset="0"/>
              </a:rPr>
              <a:t>Verteilung</a:t>
            </a:r>
            <a:r>
              <a:rPr lang="en-US" sz="1400" dirty="0">
                <a:solidFill>
                  <a:srgbClr val="000000"/>
                </a:solidFill>
                <a:ea typeface="Calibri" panose="020F0502020204030204" pitchFamily="34" charset="0"/>
                <a:cs typeface="Calibri" panose="020F0502020204030204" pitchFamily="34" charset="0"/>
              </a:rPr>
              <a:t>, des </a:t>
            </a:r>
            <a:r>
              <a:rPr lang="en-US" sz="1400" dirty="0" err="1">
                <a:solidFill>
                  <a:srgbClr val="000000"/>
                </a:solidFill>
                <a:ea typeface="Calibri" panose="020F0502020204030204" pitchFamily="34" charset="0"/>
                <a:cs typeface="Calibri" panose="020F0502020204030204" pitchFamily="34" charset="0"/>
              </a:rPr>
              <a:t>Metabolismus</a:t>
            </a:r>
            <a:r>
              <a:rPr lang="en-US" sz="1400" dirty="0">
                <a:solidFill>
                  <a:srgbClr val="000000"/>
                </a:solidFill>
                <a:ea typeface="Calibri" panose="020F0502020204030204" pitchFamily="34" charset="0"/>
                <a:cs typeface="Calibri" panose="020F0502020204030204" pitchFamily="34" charset="0"/>
              </a:rPr>
              <a:t> und </a:t>
            </a:r>
            <a:r>
              <a:rPr lang="en-US" sz="1400" dirty="0" err="1">
                <a:solidFill>
                  <a:srgbClr val="000000"/>
                </a:solidFill>
                <a:ea typeface="Calibri" panose="020F0502020204030204" pitchFamily="34" charset="0"/>
                <a:cs typeface="Calibri" panose="020F0502020204030204" pitchFamily="34" charset="0"/>
              </a:rPr>
              <a:t>Ausscheidung</a:t>
            </a:r>
            <a:r>
              <a:rPr lang="en-US" sz="1400" dirty="0">
                <a:solidFill>
                  <a:srgbClr val="000000"/>
                </a:solidFill>
                <a:ea typeface="Calibri" panose="020F0502020204030204" pitchFamily="34" charset="0"/>
                <a:cs typeface="Calibri" panose="020F0502020204030204" pitchFamily="34" charset="0"/>
              </a:rPr>
              <a:t> des </a:t>
            </a:r>
            <a:r>
              <a:rPr lang="en-US" sz="1400" dirty="0" err="1">
                <a:solidFill>
                  <a:srgbClr val="000000"/>
                </a:solidFill>
                <a:ea typeface="Calibri" panose="020F0502020204030204" pitchFamily="34" charset="0"/>
                <a:cs typeface="Calibri" panose="020F0502020204030204" pitchFamily="34" charset="0"/>
              </a:rPr>
              <a:t>Antiinfektivums</a:t>
            </a:r>
            <a:r>
              <a:rPr lang="en-US" sz="1400" dirty="0">
                <a:solidFill>
                  <a:srgbClr val="000000"/>
                </a:solidFill>
                <a:ea typeface="Calibri" panose="020F0502020204030204" pitchFamily="34" charset="0"/>
                <a:cs typeface="Calibri" panose="020F0502020204030204" pitchFamily="34" charset="0"/>
              </a:rPr>
              <a:t>, die </a:t>
            </a:r>
            <a:r>
              <a:rPr lang="en-US" sz="1400" dirty="0" err="1">
                <a:solidFill>
                  <a:srgbClr val="000000"/>
                </a:solidFill>
                <a:ea typeface="Calibri" panose="020F0502020204030204" pitchFamily="34" charset="0"/>
                <a:cs typeface="Calibri" panose="020F0502020204030204" pitchFamily="34" charset="0"/>
              </a:rPr>
              <a:t>die</a:t>
            </a:r>
            <a:r>
              <a:rPr lang="en-US" sz="1400" dirty="0">
                <a:solidFill>
                  <a:srgbClr val="000000"/>
                </a:solidFill>
                <a:ea typeface="Calibri" panose="020F0502020204030204" pitchFamily="34" charset="0"/>
                <a:cs typeface="Calibri" panose="020F0502020204030204" pitchFamily="34" charset="0"/>
              </a:rPr>
              <a:t> </a:t>
            </a:r>
            <a:r>
              <a:rPr lang="en-US" sz="1400" dirty="0" err="1">
                <a:solidFill>
                  <a:srgbClr val="000000"/>
                </a:solidFill>
                <a:ea typeface="Calibri" panose="020F0502020204030204" pitchFamily="34" charset="0"/>
                <a:cs typeface="Calibri" panose="020F0502020204030204" pitchFamily="34" charset="0"/>
              </a:rPr>
              <a:t>Wirkung</a:t>
            </a:r>
            <a:r>
              <a:rPr lang="en-US" sz="1400" dirty="0">
                <a:solidFill>
                  <a:srgbClr val="000000"/>
                </a:solidFill>
                <a:ea typeface="Calibri" panose="020F0502020204030204" pitchFamily="34" charset="0"/>
                <a:cs typeface="Calibri" panose="020F0502020204030204" pitchFamily="34" charset="0"/>
              </a:rPr>
              <a:t> auf den </a:t>
            </a:r>
            <a:r>
              <a:rPr lang="en-US" sz="1400" dirty="0" err="1">
                <a:solidFill>
                  <a:srgbClr val="000000"/>
                </a:solidFill>
                <a:ea typeface="Calibri" panose="020F0502020204030204" pitchFamily="34" charset="0"/>
                <a:cs typeface="Calibri" panose="020F0502020204030204" pitchFamily="34" charset="0"/>
              </a:rPr>
              <a:t>Infektionserreger</a:t>
            </a:r>
            <a:r>
              <a:rPr lang="en-US" sz="1400" dirty="0">
                <a:solidFill>
                  <a:srgbClr val="000000"/>
                </a:solidFill>
                <a:ea typeface="Calibri" panose="020F0502020204030204" pitchFamily="34" charset="0"/>
                <a:cs typeface="Calibri" panose="020F0502020204030204" pitchFamily="34" charset="0"/>
              </a:rPr>
              <a:t> am </a:t>
            </a:r>
            <a:r>
              <a:rPr lang="en-US" sz="1400" dirty="0" err="1">
                <a:solidFill>
                  <a:srgbClr val="000000"/>
                </a:solidFill>
                <a:ea typeface="Calibri" panose="020F0502020204030204" pitchFamily="34" charset="0"/>
                <a:cs typeface="Calibri" panose="020F0502020204030204" pitchFamily="34" charset="0"/>
              </a:rPr>
              <a:t>Infektionort</a:t>
            </a:r>
            <a:r>
              <a:rPr lang="en-US" sz="1400" dirty="0">
                <a:solidFill>
                  <a:srgbClr val="000000"/>
                </a:solidFill>
                <a:ea typeface="Calibri" panose="020F0502020204030204" pitchFamily="34" charset="0"/>
                <a:cs typeface="Calibri" panose="020F0502020204030204" pitchFamily="34" charset="0"/>
              </a:rPr>
              <a:t> </a:t>
            </a:r>
            <a:r>
              <a:rPr lang="en-US" sz="1400" dirty="0" err="1">
                <a:solidFill>
                  <a:srgbClr val="000000"/>
                </a:solidFill>
                <a:ea typeface="Calibri" panose="020F0502020204030204" pitchFamily="34" charset="0"/>
                <a:cs typeface="Calibri" panose="020F0502020204030204" pitchFamily="34" charset="0"/>
              </a:rPr>
              <a:t>beeinflusst</a:t>
            </a:r>
            <a:r>
              <a:rPr lang="en-US" sz="1400" dirty="0">
                <a:solidFill>
                  <a:srgbClr val="000000"/>
                </a:solidFill>
                <a:ea typeface="Calibri" panose="020F0502020204030204" pitchFamily="34" charset="0"/>
                <a:cs typeface="Calibri" panose="020F0502020204030204" pitchFamily="34" charset="0"/>
              </a:rPr>
              <a:t>.</a:t>
            </a:r>
            <a:endParaRPr lang="sv-SE"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7959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CED161EB-96D4-C640-B133-CB4E1DF3BCB2}"/>
              </a:ext>
            </a:extLst>
          </p:cNvPr>
          <p:cNvSpPr>
            <a:spLocks noGrp="1"/>
          </p:cNvSpPr>
          <p:nvPr>
            <p:ph type="title"/>
          </p:nvPr>
        </p:nvSpPr>
        <p:spPr>
          <a:xfrm>
            <a:off x="457200" y="205979"/>
            <a:ext cx="8229600" cy="645791"/>
          </a:xfrm>
          <a:ln>
            <a:solidFill>
              <a:schemeClr val="accent1"/>
            </a:solidFill>
          </a:ln>
        </p:spPr>
        <p:txBody>
          <a:bodyPr>
            <a:normAutofit/>
          </a:bodyPr>
          <a:lstStyle/>
          <a:p>
            <a:r>
              <a:rPr lang="sv-SE" sz="2800" b="1" dirty="0" smtClean="0">
                <a:solidFill>
                  <a:schemeClr val="accent5">
                    <a:lumMod val="50000"/>
                  </a:schemeClr>
                </a:solidFill>
              </a:rPr>
              <a:t>Resistent </a:t>
            </a:r>
            <a:r>
              <a:rPr lang="sv-SE" sz="2800" b="1" dirty="0">
                <a:solidFill>
                  <a:schemeClr val="accent5">
                    <a:lumMod val="50000"/>
                  </a:schemeClr>
                </a:solidFill>
              </a:rPr>
              <a:t>( R )</a:t>
            </a:r>
          </a:p>
        </p:txBody>
      </p:sp>
      <p:sp>
        <p:nvSpPr>
          <p:cNvPr id="4" name="Platshållare för sidfot 3">
            <a:extLst>
              <a:ext uri="{FF2B5EF4-FFF2-40B4-BE49-F238E27FC236}">
                <a16:creationId xmlns="" xmlns:a16="http://schemas.microsoft.com/office/drawing/2014/main" id="{963C7E85-FA36-A24B-8E5D-747D12CF0691}"/>
              </a:ext>
            </a:extLst>
          </p:cNvPr>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sp>
        <p:nvSpPr>
          <p:cNvPr id="5" name="Rektangel 4">
            <a:extLst>
              <a:ext uri="{FF2B5EF4-FFF2-40B4-BE49-F238E27FC236}">
                <a16:creationId xmlns="" xmlns:a16="http://schemas.microsoft.com/office/drawing/2014/main" id="{BA2D72B8-6C51-E247-B17D-2E8EF671544D}"/>
              </a:ext>
            </a:extLst>
          </p:cNvPr>
          <p:cNvSpPr/>
          <p:nvPr/>
        </p:nvSpPr>
        <p:spPr>
          <a:xfrm>
            <a:off x="457200" y="1232373"/>
            <a:ext cx="8229600" cy="3384003"/>
          </a:xfrm>
          <a:prstGeom prst="rect">
            <a:avLst/>
          </a:prstGeom>
        </p:spPr>
        <p:txBody>
          <a:bodyPr wrap="square">
            <a:spAutoFit/>
          </a:bodyPr>
          <a:lstStyle/>
          <a:p>
            <a:pPr>
              <a:lnSpc>
                <a:spcPct val="115000"/>
              </a:lnSpc>
              <a:spcAft>
                <a:spcPts val="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R - </a:t>
            </a:r>
            <a:r>
              <a:rPr lang="en-US" sz="24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Resistent</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Ein</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Mikroorganismus</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wird</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als</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i="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resistent</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kategorisiert</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wenn</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eine</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hohe</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Wahrscheinlichkeit</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des </a:t>
            </a:r>
            <a:r>
              <a:rPr 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Therapieversagens</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auch</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bei</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erhöhter</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Exposition* </a:t>
            </a:r>
            <a:r>
              <a:rPr 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zu</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erwarten</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ist</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 Exposure is a function of how the mode of administration, dose, dosing interval, infusion time, as well as distribution, metabolism and excretion of the antimicrobial agent will influence the infecting organism at the site of infection.</a:t>
            </a:r>
            <a:endParaRPr lang="sv-SE"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400" dirty="0">
                <a:latin typeface="Arial" panose="020B0604020202020204" pitchFamily="34" charset="0"/>
                <a:ea typeface="Calibri" panose="020F0502020204030204" pitchFamily="34" charset="0"/>
                <a:cs typeface="Times New Roman" panose="02020603050405020304" pitchFamily="18" charset="0"/>
              </a:rPr>
              <a:t> </a:t>
            </a:r>
            <a:endParaRPr lang="sv-SE"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5205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 xmlns:a16="http://schemas.microsoft.com/office/drawing/2014/main" id="{6D4F471F-3FD6-3143-8FFE-6020B11F4840}"/>
              </a:ext>
            </a:extLst>
          </p:cNvPr>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pic>
        <p:nvPicPr>
          <p:cNvPr id="5" name="Picture 3" descr="JPEG Image">
            <a:extLst>
              <a:ext uri="{FF2B5EF4-FFF2-40B4-BE49-F238E27FC236}">
                <a16:creationId xmlns="" xmlns:a16="http://schemas.microsoft.com/office/drawing/2014/main" id="{94C77EF2-E659-5541-A9AE-35A695341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389" y="1403779"/>
            <a:ext cx="6605487" cy="3500407"/>
          </a:xfrm>
          <a:prstGeom prst="rect">
            <a:avLst/>
          </a:prstGeom>
          <a:noFill/>
          <a:extLst>
            <a:ext uri="{909E8E84-426E-40DD-AFC4-6F175D3DCCD1}">
              <a14:hiddenFill xmlns:a14="http://schemas.microsoft.com/office/drawing/2010/main">
                <a:solidFill>
                  <a:srgbClr val="FFFFFF"/>
                </a:solidFill>
              </a14:hiddenFill>
            </a:ext>
          </a:extLst>
        </p:spPr>
      </p:pic>
      <p:sp>
        <p:nvSpPr>
          <p:cNvPr id="6" name="Rubrik 1">
            <a:extLst>
              <a:ext uri="{FF2B5EF4-FFF2-40B4-BE49-F238E27FC236}">
                <a16:creationId xmlns="" xmlns:a16="http://schemas.microsoft.com/office/drawing/2014/main" id="{9A52FA5D-949E-A846-AAD7-DA0D67A6DF84}"/>
              </a:ext>
            </a:extLst>
          </p:cNvPr>
          <p:cNvSpPr>
            <a:spLocks noGrp="1"/>
          </p:cNvSpPr>
          <p:nvPr>
            <p:ph type="title"/>
          </p:nvPr>
        </p:nvSpPr>
        <p:spPr>
          <a:xfrm>
            <a:off x="457200" y="130823"/>
            <a:ext cx="8229600" cy="445374"/>
          </a:xfrm>
        </p:spPr>
        <p:txBody>
          <a:bodyPr>
            <a:normAutofit fontScale="90000"/>
          </a:bodyPr>
          <a:lstStyle/>
          <a:p>
            <a:r>
              <a:rPr lang="sv-SE" dirty="0"/>
              <a:t>SIR – </a:t>
            </a:r>
            <a:r>
              <a:rPr lang="sv-SE" dirty="0" smtClean="0"/>
              <a:t>die alten Definitionen</a:t>
            </a:r>
            <a:endParaRPr lang="sv-SE" dirty="0"/>
          </a:p>
        </p:txBody>
      </p:sp>
      <p:sp>
        <p:nvSpPr>
          <p:cNvPr id="7" name="textruta 6">
            <a:extLst>
              <a:ext uri="{FF2B5EF4-FFF2-40B4-BE49-F238E27FC236}">
                <a16:creationId xmlns="" xmlns:a16="http://schemas.microsoft.com/office/drawing/2014/main" id="{B19D7020-CB75-7D45-BAEE-4363408D6510}"/>
              </a:ext>
            </a:extLst>
          </p:cNvPr>
          <p:cNvSpPr txBox="1"/>
          <p:nvPr/>
        </p:nvSpPr>
        <p:spPr>
          <a:xfrm>
            <a:off x="2087948" y="2292261"/>
            <a:ext cx="1675080" cy="2031325"/>
          </a:xfrm>
          <a:prstGeom prst="rect">
            <a:avLst/>
          </a:prstGeom>
          <a:solidFill>
            <a:srgbClr val="66FF66">
              <a:alpha val="25098"/>
            </a:srgbClr>
          </a:solidFill>
          <a:ln>
            <a:solidFill>
              <a:schemeClr val="accent1"/>
            </a:solidFill>
          </a:ln>
        </p:spPr>
        <p:txBody>
          <a:bodyPr wrap="square" rtlCol="0">
            <a:spAutoFit/>
          </a:bodyPr>
          <a:lstStyle/>
          <a:p>
            <a:pPr algn="ctr"/>
            <a:endParaRPr lang="sv-SE" dirty="0"/>
          </a:p>
          <a:p>
            <a:endParaRPr lang="sv-SE" dirty="0"/>
          </a:p>
          <a:p>
            <a:endParaRPr lang="sv-SE" dirty="0"/>
          </a:p>
          <a:p>
            <a:endParaRPr lang="sv-SE" dirty="0"/>
          </a:p>
          <a:p>
            <a:endParaRPr lang="sv-SE" dirty="0"/>
          </a:p>
          <a:p>
            <a:endParaRPr lang="sv-SE" dirty="0"/>
          </a:p>
          <a:p>
            <a:r>
              <a:rPr lang="sv-SE" dirty="0"/>
              <a:t>                        </a:t>
            </a:r>
          </a:p>
        </p:txBody>
      </p:sp>
      <p:sp>
        <p:nvSpPr>
          <p:cNvPr id="8" name="textruta 7">
            <a:extLst>
              <a:ext uri="{FF2B5EF4-FFF2-40B4-BE49-F238E27FC236}">
                <a16:creationId xmlns="" xmlns:a16="http://schemas.microsoft.com/office/drawing/2014/main" id="{BF850491-AEF8-DF42-8D20-136B607D7F14}"/>
              </a:ext>
            </a:extLst>
          </p:cNvPr>
          <p:cNvSpPr txBox="1"/>
          <p:nvPr/>
        </p:nvSpPr>
        <p:spPr>
          <a:xfrm>
            <a:off x="3763028" y="2292261"/>
            <a:ext cx="1646895" cy="2031325"/>
          </a:xfrm>
          <a:prstGeom prst="rect">
            <a:avLst/>
          </a:prstGeom>
          <a:solidFill>
            <a:srgbClr val="FFFF00">
              <a:alpha val="25098"/>
            </a:srgbClr>
          </a:solidFill>
          <a:ln>
            <a:solidFill>
              <a:schemeClr val="accent1"/>
            </a:solidFill>
          </a:ln>
        </p:spPr>
        <p:txBody>
          <a:bodyPr wrap="square" rtlCol="0">
            <a:spAutoFit/>
          </a:bodyPr>
          <a:lstStyle/>
          <a:p>
            <a:endParaRPr lang="sv-SE" dirty="0"/>
          </a:p>
          <a:p>
            <a:endParaRPr lang="sv-SE" dirty="0"/>
          </a:p>
          <a:p>
            <a:endParaRPr lang="sv-SE" dirty="0"/>
          </a:p>
          <a:p>
            <a:endParaRPr lang="sv-SE" dirty="0"/>
          </a:p>
          <a:p>
            <a:endParaRPr lang="sv-SE" dirty="0"/>
          </a:p>
          <a:p>
            <a:endParaRPr lang="sv-SE" dirty="0"/>
          </a:p>
          <a:p>
            <a:r>
              <a:rPr lang="sv-SE" dirty="0"/>
              <a:t>                          </a:t>
            </a:r>
          </a:p>
        </p:txBody>
      </p:sp>
      <p:sp>
        <p:nvSpPr>
          <p:cNvPr id="9" name="textruta 8">
            <a:extLst>
              <a:ext uri="{FF2B5EF4-FFF2-40B4-BE49-F238E27FC236}">
                <a16:creationId xmlns="" xmlns:a16="http://schemas.microsoft.com/office/drawing/2014/main" id="{669C5690-AACD-1A4A-9FE4-F2F315DBD234}"/>
              </a:ext>
            </a:extLst>
          </p:cNvPr>
          <p:cNvSpPr txBox="1"/>
          <p:nvPr/>
        </p:nvSpPr>
        <p:spPr>
          <a:xfrm>
            <a:off x="5409923" y="2292262"/>
            <a:ext cx="2343687" cy="2031325"/>
          </a:xfrm>
          <a:prstGeom prst="rect">
            <a:avLst/>
          </a:prstGeom>
          <a:solidFill>
            <a:srgbClr val="FF0000">
              <a:alpha val="25098"/>
            </a:srgbClr>
          </a:solidFill>
          <a:ln>
            <a:solidFill>
              <a:schemeClr val="accent1"/>
            </a:solidFill>
          </a:ln>
        </p:spPr>
        <p:txBody>
          <a:bodyPr wrap="square" rtlCol="0">
            <a:spAutoFit/>
          </a:bodyPr>
          <a:lstStyle/>
          <a:p>
            <a:endParaRPr lang="sv-SE" dirty="0"/>
          </a:p>
          <a:p>
            <a:endParaRPr lang="sv-SE" dirty="0"/>
          </a:p>
          <a:p>
            <a:endParaRPr lang="sv-SE" dirty="0"/>
          </a:p>
          <a:p>
            <a:endParaRPr lang="sv-SE" dirty="0"/>
          </a:p>
          <a:p>
            <a:endParaRPr lang="sv-SE" dirty="0"/>
          </a:p>
          <a:p>
            <a:endParaRPr lang="sv-SE" dirty="0"/>
          </a:p>
          <a:p>
            <a:r>
              <a:rPr lang="sv-SE" dirty="0"/>
              <a:t>                          </a:t>
            </a:r>
          </a:p>
        </p:txBody>
      </p:sp>
      <p:sp>
        <p:nvSpPr>
          <p:cNvPr id="10" name="Rektangulär pratbubbla 9">
            <a:extLst>
              <a:ext uri="{FF2B5EF4-FFF2-40B4-BE49-F238E27FC236}">
                <a16:creationId xmlns="" xmlns:a16="http://schemas.microsoft.com/office/drawing/2014/main" id="{B856F8A3-6000-E84D-A9D2-DFC267E62948}"/>
              </a:ext>
            </a:extLst>
          </p:cNvPr>
          <p:cNvSpPr/>
          <p:nvPr/>
        </p:nvSpPr>
        <p:spPr>
          <a:xfrm>
            <a:off x="6581766" y="1403779"/>
            <a:ext cx="1774424" cy="690660"/>
          </a:xfrm>
          <a:prstGeom prst="wedgeRectCallout">
            <a:avLst>
              <a:gd name="adj1" fmla="val -68918"/>
              <a:gd name="adj2" fmla="val 26797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400" b="1" dirty="0">
                <a:solidFill>
                  <a:sysClr val="windowText" lastClr="000000"/>
                </a:solidFill>
              </a:rPr>
              <a:t>r</a:t>
            </a:r>
            <a:r>
              <a:rPr lang="sv-SE" sz="2400" b="1" dirty="0" smtClean="0">
                <a:solidFill>
                  <a:sysClr val="windowText" lastClr="000000"/>
                </a:solidFill>
              </a:rPr>
              <a:t>esistent</a:t>
            </a:r>
            <a:endParaRPr lang="sv-SE" sz="2400" b="1" dirty="0">
              <a:solidFill>
                <a:sysClr val="windowText" lastClr="000000"/>
              </a:solidFill>
            </a:endParaRPr>
          </a:p>
        </p:txBody>
      </p:sp>
      <p:sp>
        <p:nvSpPr>
          <p:cNvPr id="11" name="Rektangulär pratbubbla 10">
            <a:extLst>
              <a:ext uri="{FF2B5EF4-FFF2-40B4-BE49-F238E27FC236}">
                <a16:creationId xmlns="" xmlns:a16="http://schemas.microsoft.com/office/drawing/2014/main" id="{DFCAC778-FBC9-EB46-882C-1E12D84B47C6}"/>
              </a:ext>
            </a:extLst>
          </p:cNvPr>
          <p:cNvSpPr/>
          <p:nvPr/>
        </p:nvSpPr>
        <p:spPr>
          <a:xfrm>
            <a:off x="2523636" y="663037"/>
            <a:ext cx="4008474" cy="1405462"/>
          </a:xfrm>
          <a:prstGeom prst="wedgeRectCallout">
            <a:avLst>
              <a:gd name="adj1" fmla="val 4567"/>
              <a:gd name="adj2" fmla="val 172862"/>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400" b="1" dirty="0" smtClean="0">
                <a:solidFill>
                  <a:schemeClr val="tx1"/>
                </a:solidFill>
              </a:rPr>
              <a:t>intermediär</a:t>
            </a:r>
            <a:endParaRPr lang="sv-SE" sz="2400" b="1" dirty="0">
              <a:solidFill>
                <a:schemeClr val="tx1"/>
              </a:solidFill>
            </a:endParaRPr>
          </a:p>
          <a:p>
            <a:pPr algn="ctr"/>
            <a:r>
              <a:rPr lang="sv-SE" sz="1400" dirty="0" smtClean="0">
                <a:solidFill>
                  <a:schemeClr val="tx1"/>
                </a:solidFill>
              </a:rPr>
              <a:t>Unsicherer Effekt.</a:t>
            </a:r>
            <a:endParaRPr lang="sv-SE" sz="1400" dirty="0">
              <a:solidFill>
                <a:schemeClr val="tx1"/>
              </a:solidFill>
            </a:endParaRPr>
          </a:p>
          <a:p>
            <a:pPr algn="ctr"/>
            <a:r>
              <a:rPr lang="sv-SE" sz="1400" dirty="0" smtClean="0">
                <a:solidFill>
                  <a:schemeClr val="tx1"/>
                </a:solidFill>
              </a:rPr>
              <a:t>Pufferzone für technische Unsicherheiten</a:t>
            </a:r>
            <a:endParaRPr lang="sv-SE" sz="1400" dirty="0">
              <a:solidFill>
                <a:schemeClr val="tx1"/>
              </a:solidFill>
            </a:endParaRPr>
          </a:p>
          <a:p>
            <a:pPr algn="ctr"/>
            <a:r>
              <a:rPr lang="sv-SE" sz="1400" dirty="0" smtClean="0">
                <a:solidFill>
                  <a:schemeClr val="tx1"/>
                </a:solidFill>
              </a:rPr>
              <a:t>Bei Verwendung einer hohen Dosis.</a:t>
            </a:r>
            <a:endParaRPr lang="sv-SE" sz="1400" dirty="0">
              <a:solidFill>
                <a:schemeClr val="tx1"/>
              </a:solidFill>
            </a:endParaRPr>
          </a:p>
          <a:p>
            <a:pPr algn="ctr"/>
            <a:r>
              <a:rPr lang="sv-SE" sz="1400" dirty="0" smtClean="0">
                <a:solidFill>
                  <a:schemeClr val="tx1"/>
                </a:solidFill>
              </a:rPr>
              <a:t>Bei pharmakokinetischer Anreicherung am Wirkort.</a:t>
            </a:r>
            <a:endParaRPr lang="sv-SE" sz="1400" dirty="0">
              <a:solidFill>
                <a:schemeClr val="tx1"/>
              </a:solidFill>
            </a:endParaRPr>
          </a:p>
        </p:txBody>
      </p:sp>
      <p:sp>
        <p:nvSpPr>
          <p:cNvPr id="13" name="Rektangulär pratbubbla 12">
            <a:extLst>
              <a:ext uri="{FF2B5EF4-FFF2-40B4-BE49-F238E27FC236}">
                <a16:creationId xmlns="" xmlns:a16="http://schemas.microsoft.com/office/drawing/2014/main" id="{1928B026-5E29-B248-AEFD-2331A96F330B}"/>
              </a:ext>
            </a:extLst>
          </p:cNvPr>
          <p:cNvSpPr/>
          <p:nvPr/>
        </p:nvSpPr>
        <p:spPr>
          <a:xfrm>
            <a:off x="503177" y="812030"/>
            <a:ext cx="1774424" cy="690660"/>
          </a:xfrm>
          <a:prstGeom prst="wedgeRectCallout">
            <a:avLst>
              <a:gd name="adj1" fmla="val 65207"/>
              <a:gd name="adj2" fmla="val 302431"/>
            </a:avLst>
          </a:prstGeom>
          <a:solidFill>
            <a:srgbClr val="66FF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400" b="1" dirty="0" smtClean="0">
                <a:solidFill>
                  <a:sysClr val="windowText" lastClr="000000"/>
                </a:solidFill>
              </a:rPr>
              <a:t>sensibel</a:t>
            </a:r>
            <a:endParaRPr lang="sv-SE" sz="2400" b="1" dirty="0">
              <a:solidFill>
                <a:sysClr val="windowText" lastClr="000000"/>
              </a:solidFill>
            </a:endParaRPr>
          </a:p>
        </p:txBody>
      </p:sp>
    </p:spTree>
    <p:extLst>
      <p:ext uri="{BB962C8B-B14F-4D97-AF65-F5344CB8AC3E}">
        <p14:creationId xmlns:p14="http://schemas.microsoft.com/office/powerpoint/2010/main" val="2773086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 xmlns:a16="http://schemas.microsoft.com/office/drawing/2014/main" id="{6D4F471F-3FD6-3143-8FFE-6020B11F4840}"/>
              </a:ext>
            </a:extLst>
          </p:cNvPr>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pic>
        <p:nvPicPr>
          <p:cNvPr id="5" name="Picture 3" descr="JPEG Image">
            <a:extLst>
              <a:ext uri="{FF2B5EF4-FFF2-40B4-BE49-F238E27FC236}">
                <a16:creationId xmlns="" xmlns:a16="http://schemas.microsoft.com/office/drawing/2014/main" id="{94C77EF2-E659-5541-A9AE-35A695341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389" y="1403779"/>
            <a:ext cx="6605487" cy="3500407"/>
          </a:xfrm>
          <a:prstGeom prst="rect">
            <a:avLst/>
          </a:prstGeom>
          <a:noFill/>
          <a:extLst>
            <a:ext uri="{909E8E84-426E-40DD-AFC4-6F175D3DCCD1}">
              <a14:hiddenFill xmlns:a14="http://schemas.microsoft.com/office/drawing/2010/main">
                <a:solidFill>
                  <a:srgbClr val="FFFFFF"/>
                </a:solidFill>
              </a14:hiddenFill>
            </a:ext>
          </a:extLst>
        </p:spPr>
      </p:pic>
      <p:sp>
        <p:nvSpPr>
          <p:cNvPr id="6" name="Rubrik 1">
            <a:extLst>
              <a:ext uri="{FF2B5EF4-FFF2-40B4-BE49-F238E27FC236}">
                <a16:creationId xmlns="" xmlns:a16="http://schemas.microsoft.com/office/drawing/2014/main" id="{9A52FA5D-949E-A846-AAD7-DA0D67A6DF84}"/>
              </a:ext>
            </a:extLst>
          </p:cNvPr>
          <p:cNvSpPr>
            <a:spLocks noGrp="1"/>
          </p:cNvSpPr>
          <p:nvPr>
            <p:ph type="title"/>
          </p:nvPr>
        </p:nvSpPr>
        <p:spPr>
          <a:xfrm>
            <a:off x="457200" y="130823"/>
            <a:ext cx="8229600" cy="445374"/>
          </a:xfrm>
        </p:spPr>
        <p:txBody>
          <a:bodyPr>
            <a:normAutofit fontScale="90000"/>
          </a:bodyPr>
          <a:lstStyle/>
          <a:p>
            <a:r>
              <a:rPr lang="sv-SE" dirty="0"/>
              <a:t>SIR </a:t>
            </a:r>
            <a:r>
              <a:rPr lang="sv-SE" dirty="0" smtClean="0"/>
              <a:t>– neue Definitionen </a:t>
            </a:r>
            <a:r>
              <a:rPr lang="sv-SE" dirty="0"/>
              <a:t>2019</a:t>
            </a:r>
          </a:p>
        </p:txBody>
      </p:sp>
      <p:sp>
        <p:nvSpPr>
          <p:cNvPr id="7" name="textruta 6">
            <a:extLst>
              <a:ext uri="{FF2B5EF4-FFF2-40B4-BE49-F238E27FC236}">
                <a16:creationId xmlns="" xmlns:a16="http://schemas.microsoft.com/office/drawing/2014/main" id="{B19D7020-CB75-7D45-BAEE-4363408D6510}"/>
              </a:ext>
            </a:extLst>
          </p:cNvPr>
          <p:cNvSpPr txBox="1"/>
          <p:nvPr/>
        </p:nvSpPr>
        <p:spPr>
          <a:xfrm>
            <a:off x="2112999" y="2292261"/>
            <a:ext cx="1704031" cy="2031325"/>
          </a:xfrm>
          <a:prstGeom prst="rect">
            <a:avLst/>
          </a:prstGeom>
          <a:solidFill>
            <a:srgbClr val="66FF66">
              <a:alpha val="25098"/>
            </a:srgbClr>
          </a:solidFill>
          <a:ln>
            <a:solidFill>
              <a:schemeClr val="accent1"/>
            </a:solidFill>
          </a:ln>
        </p:spPr>
        <p:txBody>
          <a:bodyPr wrap="square" rtlCol="0">
            <a:spAutoFit/>
          </a:bodyPr>
          <a:lstStyle/>
          <a:p>
            <a:pPr algn="ctr"/>
            <a:endParaRPr lang="sv-SE" dirty="0"/>
          </a:p>
          <a:p>
            <a:endParaRPr lang="sv-SE" dirty="0"/>
          </a:p>
          <a:p>
            <a:endParaRPr lang="sv-SE" dirty="0"/>
          </a:p>
          <a:p>
            <a:endParaRPr lang="sv-SE" dirty="0"/>
          </a:p>
          <a:p>
            <a:endParaRPr lang="sv-SE" dirty="0"/>
          </a:p>
          <a:p>
            <a:endParaRPr lang="sv-SE" dirty="0"/>
          </a:p>
          <a:p>
            <a:r>
              <a:rPr lang="sv-SE" dirty="0"/>
              <a:t>                        </a:t>
            </a:r>
          </a:p>
        </p:txBody>
      </p:sp>
      <p:sp>
        <p:nvSpPr>
          <p:cNvPr id="8" name="textruta 7">
            <a:extLst>
              <a:ext uri="{FF2B5EF4-FFF2-40B4-BE49-F238E27FC236}">
                <a16:creationId xmlns="" xmlns:a16="http://schemas.microsoft.com/office/drawing/2014/main" id="{BF850491-AEF8-DF42-8D20-136B607D7F14}"/>
              </a:ext>
            </a:extLst>
          </p:cNvPr>
          <p:cNvSpPr txBox="1"/>
          <p:nvPr/>
        </p:nvSpPr>
        <p:spPr>
          <a:xfrm>
            <a:off x="3817031" y="2304789"/>
            <a:ext cx="1560042" cy="2031325"/>
          </a:xfrm>
          <a:prstGeom prst="rect">
            <a:avLst/>
          </a:prstGeom>
          <a:solidFill>
            <a:srgbClr val="66FF66">
              <a:alpha val="50196"/>
            </a:srgbClr>
          </a:solidFill>
          <a:ln w="3175">
            <a:solidFill>
              <a:schemeClr val="accent1"/>
            </a:solidFill>
          </a:ln>
        </p:spPr>
        <p:txBody>
          <a:bodyPr wrap="none" rtlCol="0">
            <a:spAutoFit/>
          </a:bodyPr>
          <a:lstStyle/>
          <a:p>
            <a:endParaRPr lang="sv-SE" dirty="0"/>
          </a:p>
          <a:p>
            <a:endParaRPr lang="sv-SE" dirty="0"/>
          </a:p>
          <a:p>
            <a:endParaRPr lang="sv-SE" dirty="0"/>
          </a:p>
          <a:p>
            <a:endParaRPr lang="sv-SE" dirty="0"/>
          </a:p>
          <a:p>
            <a:endParaRPr lang="sv-SE" dirty="0"/>
          </a:p>
          <a:p>
            <a:endParaRPr lang="sv-SE" dirty="0"/>
          </a:p>
          <a:p>
            <a:r>
              <a:rPr lang="sv-SE" dirty="0"/>
              <a:t>                          </a:t>
            </a:r>
          </a:p>
        </p:txBody>
      </p:sp>
      <p:sp>
        <p:nvSpPr>
          <p:cNvPr id="9" name="textruta 8">
            <a:extLst>
              <a:ext uri="{FF2B5EF4-FFF2-40B4-BE49-F238E27FC236}">
                <a16:creationId xmlns="" xmlns:a16="http://schemas.microsoft.com/office/drawing/2014/main" id="{669C5690-AACD-1A4A-9FE4-F2F315DBD234}"/>
              </a:ext>
            </a:extLst>
          </p:cNvPr>
          <p:cNvSpPr txBox="1"/>
          <p:nvPr/>
        </p:nvSpPr>
        <p:spPr>
          <a:xfrm>
            <a:off x="5409923" y="2292262"/>
            <a:ext cx="2343687" cy="2031325"/>
          </a:xfrm>
          <a:prstGeom prst="rect">
            <a:avLst/>
          </a:prstGeom>
          <a:solidFill>
            <a:srgbClr val="FF0000">
              <a:alpha val="25098"/>
            </a:srgbClr>
          </a:solidFill>
          <a:ln>
            <a:solidFill>
              <a:schemeClr val="accent1"/>
            </a:solidFill>
          </a:ln>
        </p:spPr>
        <p:txBody>
          <a:bodyPr wrap="square" rtlCol="0">
            <a:spAutoFit/>
          </a:bodyPr>
          <a:lstStyle/>
          <a:p>
            <a:endParaRPr lang="sv-SE" dirty="0"/>
          </a:p>
          <a:p>
            <a:endParaRPr lang="sv-SE" dirty="0"/>
          </a:p>
          <a:p>
            <a:endParaRPr lang="sv-SE" dirty="0"/>
          </a:p>
          <a:p>
            <a:endParaRPr lang="sv-SE" dirty="0"/>
          </a:p>
          <a:p>
            <a:endParaRPr lang="sv-SE" dirty="0"/>
          </a:p>
          <a:p>
            <a:endParaRPr lang="sv-SE" dirty="0"/>
          </a:p>
          <a:p>
            <a:r>
              <a:rPr lang="sv-SE" dirty="0"/>
              <a:t>                          </a:t>
            </a:r>
          </a:p>
        </p:txBody>
      </p:sp>
      <p:sp>
        <p:nvSpPr>
          <p:cNvPr id="2" name="textruta 1">
            <a:extLst>
              <a:ext uri="{FF2B5EF4-FFF2-40B4-BE49-F238E27FC236}">
                <a16:creationId xmlns="" xmlns:a16="http://schemas.microsoft.com/office/drawing/2014/main" id="{CE53FAFF-B27F-5E43-AE24-995091F80812}"/>
              </a:ext>
            </a:extLst>
          </p:cNvPr>
          <p:cNvSpPr txBox="1"/>
          <p:nvPr/>
        </p:nvSpPr>
        <p:spPr>
          <a:xfrm>
            <a:off x="2595743" y="914185"/>
            <a:ext cx="2442574" cy="461665"/>
          </a:xfrm>
          <a:prstGeom prst="rect">
            <a:avLst/>
          </a:prstGeom>
          <a:solidFill>
            <a:srgbClr val="66FF66"/>
          </a:solidFill>
          <a:ln>
            <a:solidFill>
              <a:schemeClr val="accent1"/>
            </a:solidFill>
          </a:ln>
        </p:spPr>
        <p:txBody>
          <a:bodyPr wrap="square" rtlCol="0">
            <a:spAutoFit/>
          </a:bodyPr>
          <a:lstStyle/>
          <a:p>
            <a:pPr algn="ctr"/>
            <a:r>
              <a:rPr lang="sv-SE" sz="2400" b="1" dirty="0" smtClean="0"/>
              <a:t>Sensibel        </a:t>
            </a:r>
            <a:endParaRPr lang="sv-SE" sz="2400" b="1" dirty="0"/>
          </a:p>
        </p:txBody>
      </p:sp>
      <p:sp>
        <p:nvSpPr>
          <p:cNvPr id="10" name="Rektangulär pratbubbla 9">
            <a:extLst>
              <a:ext uri="{FF2B5EF4-FFF2-40B4-BE49-F238E27FC236}">
                <a16:creationId xmlns="" xmlns:a16="http://schemas.microsoft.com/office/drawing/2014/main" id="{98265370-E7BC-7049-98F4-F357202D2C51}"/>
              </a:ext>
            </a:extLst>
          </p:cNvPr>
          <p:cNvSpPr/>
          <p:nvPr/>
        </p:nvSpPr>
        <p:spPr>
          <a:xfrm>
            <a:off x="2145847" y="2368780"/>
            <a:ext cx="1671183" cy="489374"/>
          </a:xfrm>
          <a:prstGeom prst="wedgeRectCallout">
            <a:avLst>
              <a:gd name="adj1" fmla="val 49282"/>
              <a:gd name="adj2" fmla="val -256262"/>
            </a:avLst>
          </a:prstGeom>
          <a:solidFill>
            <a:srgbClr val="66FF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solidFill>
                  <a:sysClr val="windowText" lastClr="000000"/>
                </a:solidFill>
              </a:rPr>
              <a:t>Normale </a:t>
            </a:r>
            <a:endParaRPr lang="sv-SE" dirty="0">
              <a:solidFill>
                <a:sysClr val="windowText" lastClr="000000"/>
              </a:solidFill>
            </a:endParaRPr>
          </a:p>
          <a:p>
            <a:pPr algn="ctr"/>
            <a:r>
              <a:rPr lang="sv-SE" dirty="0" smtClean="0">
                <a:solidFill>
                  <a:sysClr val="windowText" lastClr="000000"/>
                </a:solidFill>
              </a:rPr>
              <a:t>Exposition</a:t>
            </a:r>
            <a:endParaRPr lang="sv-SE" dirty="0">
              <a:solidFill>
                <a:sysClr val="windowText" lastClr="000000"/>
              </a:solidFill>
            </a:endParaRPr>
          </a:p>
        </p:txBody>
      </p:sp>
      <p:sp>
        <p:nvSpPr>
          <p:cNvPr id="11" name="Rektangulär pratbubbla 10">
            <a:extLst>
              <a:ext uri="{FF2B5EF4-FFF2-40B4-BE49-F238E27FC236}">
                <a16:creationId xmlns="" xmlns:a16="http://schemas.microsoft.com/office/drawing/2014/main" id="{9F253EE9-EBF6-F145-B83E-0A69F7FD7EE1}"/>
              </a:ext>
            </a:extLst>
          </p:cNvPr>
          <p:cNvSpPr/>
          <p:nvPr/>
        </p:nvSpPr>
        <p:spPr>
          <a:xfrm>
            <a:off x="3913964" y="2368780"/>
            <a:ext cx="1350626" cy="489374"/>
          </a:xfrm>
          <a:prstGeom prst="wedgeRectCallout">
            <a:avLst>
              <a:gd name="adj1" fmla="val -50432"/>
              <a:gd name="adj2" fmla="val -254415"/>
            </a:avLst>
          </a:prstGeom>
          <a:solidFill>
            <a:srgbClr val="66FF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solidFill>
                  <a:sysClr val="windowText" lastClr="000000"/>
                </a:solidFill>
              </a:rPr>
              <a:t>Erhöhte Exposition</a:t>
            </a:r>
            <a:endParaRPr lang="sv-SE" dirty="0">
              <a:solidFill>
                <a:sysClr val="windowText" lastClr="000000"/>
              </a:solidFill>
            </a:endParaRPr>
          </a:p>
        </p:txBody>
      </p:sp>
      <p:sp>
        <p:nvSpPr>
          <p:cNvPr id="13" name="Rektangulär pratbubbla 12">
            <a:extLst>
              <a:ext uri="{FF2B5EF4-FFF2-40B4-BE49-F238E27FC236}">
                <a16:creationId xmlns="" xmlns:a16="http://schemas.microsoft.com/office/drawing/2014/main" id="{C2A9CC2A-6D73-0E46-A448-EEC4BC09873A}"/>
              </a:ext>
            </a:extLst>
          </p:cNvPr>
          <p:cNvSpPr/>
          <p:nvPr/>
        </p:nvSpPr>
        <p:spPr>
          <a:xfrm>
            <a:off x="6221452" y="921527"/>
            <a:ext cx="1774424" cy="690660"/>
          </a:xfrm>
          <a:prstGeom prst="wedgeRectCallout">
            <a:avLst>
              <a:gd name="adj1" fmla="val -32916"/>
              <a:gd name="adj2" fmla="val 278854"/>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400" b="1" dirty="0" smtClean="0">
                <a:solidFill>
                  <a:sysClr val="windowText" lastClr="000000"/>
                </a:solidFill>
              </a:rPr>
              <a:t>Resistent</a:t>
            </a:r>
            <a:endParaRPr lang="sv-SE" sz="2400" b="1" dirty="0">
              <a:solidFill>
                <a:sysClr val="windowText" lastClr="000000"/>
              </a:solidFill>
            </a:endParaRPr>
          </a:p>
        </p:txBody>
      </p:sp>
    </p:spTree>
    <p:extLst>
      <p:ext uri="{BB962C8B-B14F-4D97-AF65-F5344CB8AC3E}">
        <p14:creationId xmlns:p14="http://schemas.microsoft.com/office/powerpoint/2010/main" val="3088288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 xmlns:a16="http://schemas.microsoft.com/office/drawing/2014/main" id="{F6F7DCDF-8BF4-EA42-B451-E4C09A0406A0}"/>
              </a:ext>
            </a:extLst>
          </p:cNvPr>
          <p:cNvSpPr>
            <a:spLocks noGrp="1"/>
          </p:cNvSpPr>
          <p:nvPr>
            <p:ph idx="1"/>
          </p:nvPr>
        </p:nvSpPr>
        <p:spPr>
          <a:xfrm>
            <a:off x="457199" y="1200151"/>
            <a:ext cx="8336071" cy="3394472"/>
          </a:xfrm>
        </p:spPr>
        <p:txBody>
          <a:bodyPr>
            <a:normAutofit fontScale="92500"/>
          </a:bodyPr>
          <a:lstStyle/>
          <a:p>
            <a:pPr marL="0" indent="0">
              <a:buNone/>
            </a:pPr>
            <a:r>
              <a:rPr lang="sv-SE" sz="2400" dirty="0" smtClean="0"/>
              <a:t>Diese Präsentation kann wie sie ist oder in adaptierter Form verwendet werden. Sie sollte wie folgt zitiert werden: ”Die Präsentation ist im Original auf </a:t>
            </a:r>
            <a:r>
              <a:rPr lang="sv-SE" sz="2400" dirty="0" smtClean="0">
                <a:hlinkClick r:id="rId2"/>
              </a:rPr>
              <a:t>www.NAK-Deutschland.org</a:t>
            </a:r>
            <a:r>
              <a:rPr lang="sv-SE" sz="2400" dirty="0" smtClean="0"/>
              <a:t> erhältlich. Sie basiert auf dem englischsprachigen Original von EUCAST, s. </a:t>
            </a:r>
            <a:r>
              <a:rPr lang="sv-SE" sz="2400" dirty="0" smtClean="0">
                <a:hlinkClick r:id="rId3"/>
              </a:rPr>
              <a:t>www.eucast.org</a:t>
            </a:r>
            <a:r>
              <a:rPr lang="sv-SE" sz="2400" dirty="0"/>
              <a:t>”.</a:t>
            </a:r>
          </a:p>
          <a:p>
            <a:pPr marL="0" indent="0">
              <a:buNone/>
            </a:pPr>
            <a:endParaRPr lang="sv-SE" sz="2400" dirty="0"/>
          </a:p>
          <a:p>
            <a:pPr marL="0" indent="0">
              <a:buNone/>
            </a:pPr>
            <a:r>
              <a:rPr lang="sv-SE" sz="2400" dirty="0" smtClean="0"/>
              <a:t>Die Präsentation beschreibt die Veränderungen in den Definitionen der Empfindlichkeitsprüfung für die Ergebniskategorien und deren Konsequenzen. Die Veränderungen treten mit Erscheinen der EUCAST </a:t>
            </a:r>
            <a:r>
              <a:rPr lang="sv-SE" sz="2400" dirty="0"/>
              <a:t>breakpoint </a:t>
            </a:r>
            <a:r>
              <a:rPr lang="sv-SE" sz="2400" dirty="0" smtClean="0"/>
              <a:t>Tabelle v </a:t>
            </a:r>
            <a:r>
              <a:rPr lang="sv-SE" sz="2400" dirty="0"/>
              <a:t>9.0 </a:t>
            </a:r>
            <a:r>
              <a:rPr lang="sv-SE" sz="2400" dirty="0" smtClean="0"/>
              <a:t>(1.1.2019) in Kraft</a:t>
            </a:r>
            <a:endParaRPr lang="sv-SE" sz="2400" dirty="0"/>
          </a:p>
          <a:p>
            <a:endParaRPr lang="sv-SE" sz="2400" dirty="0"/>
          </a:p>
          <a:p>
            <a:endParaRPr lang="sv-SE" sz="2400" dirty="0"/>
          </a:p>
        </p:txBody>
      </p:sp>
      <p:sp>
        <p:nvSpPr>
          <p:cNvPr id="4" name="Platshållare för sidfot 3">
            <a:extLst>
              <a:ext uri="{FF2B5EF4-FFF2-40B4-BE49-F238E27FC236}">
                <a16:creationId xmlns="" xmlns:a16="http://schemas.microsoft.com/office/drawing/2014/main" id="{1E1B9FBE-5F87-F048-984D-2DCECABF023D}"/>
              </a:ext>
            </a:extLst>
          </p:cNvPr>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pic>
        <p:nvPicPr>
          <p:cNvPr id="5" name="Picture 2">
            <a:extLst>
              <a:ext uri="{FF2B5EF4-FFF2-40B4-BE49-F238E27FC236}">
                <a16:creationId xmlns="" xmlns:a16="http://schemas.microsoft.com/office/drawing/2014/main" id="{F6007A81-B86A-9842-873A-78B610591E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2640" y="161237"/>
            <a:ext cx="4732830" cy="1038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4156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D3915CF7-A1DE-FE40-B80D-ED7A7A00886E}"/>
              </a:ext>
            </a:extLst>
          </p:cNvPr>
          <p:cNvSpPr>
            <a:spLocks noGrp="1"/>
          </p:cNvSpPr>
          <p:nvPr>
            <p:ph type="title"/>
          </p:nvPr>
        </p:nvSpPr>
        <p:spPr/>
        <p:txBody>
          <a:bodyPr>
            <a:normAutofit/>
          </a:bodyPr>
          <a:lstStyle/>
          <a:p>
            <a:r>
              <a:rPr lang="sv-SE" sz="2800" b="1" dirty="0">
                <a:solidFill>
                  <a:schemeClr val="accent5">
                    <a:lumMod val="50000"/>
                  </a:schemeClr>
                </a:solidFill>
              </a:rPr>
              <a:t>EUCAST </a:t>
            </a:r>
            <a:r>
              <a:rPr lang="sv-SE" sz="2800" b="1" dirty="0" smtClean="0">
                <a:solidFill>
                  <a:schemeClr val="accent5">
                    <a:lumMod val="50000"/>
                  </a:schemeClr>
                </a:solidFill>
              </a:rPr>
              <a:t>Entscheidungen </a:t>
            </a:r>
            <a:r>
              <a:rPr lang="sv-SE" sz="2800" b="1" dirty="0">
                <a:solidFill>
                  <a:schemeClr val="accent5">
                    <a:lumMod val="50000"/>
                  </a:schemeClr>
                </a:solidFill>
              </a:rPr>
              <a:t>2018</a:t>
            </a:r>
          </a:p>
        </p:txBody>
      </p:sp>
      <p:sp>
        <p:nvSpPr>
          <p:cNvPr id="3" name="Platshållare för innehåll 2">
            <a:extLst>
              <a:ext uri="{FF2B5EF4-FFF2-40B4-BE49-F238E27FC236}">
                <a16:creationId xmlns="" xmlns:a16="http://schemas.microsoft.com/office/drawing/2014/main" id="{98D34C15-97C5-FE45-AE36-DB4966513730}"/>
              </a:ext>
            </a:extLst>
          </p:cNvPr>
          <p:cNvSpPr>
            <a:spLocks noGrp="1"/>
          </p:cNvSpPr>
          <p:nvPr>
            <p:ph idx="1"/>
          </p:nvPr>
        </p:nvSpPr>
        <p:spPr>
          <a:ln>
            <a:solidFill>
              <a:schemeClr val="tx2">
                <a:lumMod val="75000"/>
              </a:schemeClr>
            </a:solidFill>
          </a:ln>
        </p:spPr>
        <p:txBody>
          <a:bodyPr>
            <a:normAutofit fontScale="92500"/>
          </a:bodyPr>
          <a:lstStyle/>
          <a:p>
            <a:r>
              <a:rPr lang="sv-SE" sz="2400" dirty="0" smtClean="0"/>
              <a:t>Änderung der Definition von </a:t>
            </a:r>
            <a:r>
              <a:rPr lang="sv-SE" sz="2400" b="1" dirty="0"/>
              <a:t>S</a:t>
            </a:r>
            <a:r>
              <a:rPr lang="sv-SE" sz="2400" dirty="0"/>
              <a:t>, </a:t>
            </a:r>
            <a:r>
              <a:rPr lang="sv-SE" sz="2400" b="1" dirty="0"/>
              <a:t>I </a:t>
            </a:r>
            <a:r>
              <a:rPr lang="sv-SE" sz="2400" dirty="0"/>
              <a:t>u</a:t>
            </a:r>
            <a:r>
              <a:rPr lang="sv-SE" sz="2400" dirty="0" smtClean="0"/>
              <a:t>nd </a:t>
            </a:r>
            <a:r>
              <a:rPr lang="sv-SE" sz="2400" b="1" dirty="0"/>
              <a:t>R</a:t>
            </a:r>
            <a:r>
              <a:rPr lang="sv-SE" sz="2400" dirty="0"/>
              <a:t>.</a:t>
            </a:r>
          </a:p>
          <a:p>
            <a:r>
              <a:rPr lang="sv-SE" sz="2400" dirty="0" smtClean="0"/>
              <a:t>Beibehaltung der Abkürzungen </a:t>
            </a:r>
            <a:r>
              <a:rPr lang="sv-SE" sz="2400" b="1" dirty="0"/>
              <a:t>S</a:t>
            </a:r>
            <a:r>
              <a:rPr lang="sv-SE" sz="2400" dirty="0"/>
              <a:t>, </a:t>
            </a:r>
            <a:r>
              <a:rPr lang="sv-SE" sz="2400" b="1" dirty="0"/>
              <a:t>I</a:t>
            </a:r>
            <a:r>
              <a:rPr lang="sv-SE" sz="2400" dirty="0"/>
              <a:t> </a:t>
            </a:r>
            <a:r>
              <a:rPr lang="sv-SE" sz="2400" dirty="0" smtClean="0"/>
              <a:t>und </a:t>
            </a:r>
            <a:r>
              <a:rPr lang="sv-SE" sz="2400" b="1" dirty="0"/>
              <a:t>R</a:t>
            </a:r>
            <a:r>
              <a:rPr lang="sv-SE" sz="2400" dirty="0"/>
              <a:t>.</a:t>
            </a:r>
          </a:p>
          <a:p>
            <a:r>
              <a:rPr lang="sv-SE" sz="2400" dirty="0" smtClean="0"/>
              <a:t>Hervorhebung der Beziehung zwischen der Exposition eines Mikroorganismus am Infektionsort und den breakpoints. Beauftragung der Nationalen Komitees (NAK) zur Information der Ärzte über die Beziehung zwischen Dosierungsregime und breakpoints. </a:t>
            </a:r>
          </a:p>
          <a:p>
            <a:r>
              <a:rPr lang="sv-SE" sz="2400" dirty="0" smtClean="0"/>
              <a:t>Übertragung der Verantwortung zum Umgang mit ”technischen Unsicherheiten und Fehlern” an die Laboratorien. </a:t>
            </a:r>
            <a:endParaRPr lang="sv-SE" sz="2400" dirty="0"/>
          </a:p>
        </p:txBody>
      </p:sp>
      <p:sp>
        <p:nvSpPr>
          <p:cNvPr id="4" name="Platshållare för sidfot 3">
            <a:extLst>
              <a:ext uri="{FF2B5EF4-FFF2-40B4-BE49-F238E27FC236}">
                <a16:creationId xmlns="" xmlns:a16="http://schemas.microsoft.com/office/drawing/2014/main" id="{439210E3-0FA5-3C49-8216-F3537D0F3868}"/>
              </a:ext>
            </a:extLst>
          </p:cNvPr>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spTree>
    <p:extLst>
      <p:ext uri="{BB962C8B-B14F-4D97-AF65-F5344CB8AC3E}">
        <p14:creationId xmlns:p14="http://schemas.microsoft.com/office/powerpoint/2010/main" val="1229818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68FBD019-7BAA-D243-BB1C-71698203C31E}"/>
              </a:ext>
            </a:extLst>
          </p:cNvPr>
          <p:cNvSpPr>
            <a:spLocks noGrp="1"/>
          </p:cNvSpPr>
          <p:nvPr>
            <p:ph type="title"/>
          </p:nvPr>
        </p:nvSpPr>
        <p:spPr/>
        <p:txBody>
          <a:bodyPr>
            <a:normAutofit/>
          </a:bodyPr>
          <a:lstStyle/>
          <a:p>
            <a:r>
              <a:rPr lang="sv-SE" sz="2800" dirty="0" smtClean="0"/>
              <a:t>Mit der geänderten Definition der </a:t>
            </a:r>
            <a:r>
              <a:rPr lang="sv-SE" sz="2800" dirty="0"/>
              <a:t>”</a:t>
            </a:r>
            <a:r>
              <a:rPr lang="sv-SE" sz="2800" dirty="0" smtClean="0"/>
              <a:t>I-Kategorie”….</a:t>
            </a:r>
            <a:endParaRPr lang="sv-SE" sz="2800" dirty="0"/>
          </a:p>
        </p:txBody>
      </p:sp>
      <p:sp>
        <p:nvSpPr>
          <p:cNvPr id="3" name="Platshållare för innehåll 2">
            <a:extLst>
              <a:ext uri="{FF2B5EF4-FFF2-40B4-BE49-F238E27FC236}">
                <a16:creationId xmlns="" xmlns:a16="http://schemas.microsoft.com/office/drawing/2014/main" id="{C8C944A5-CC29-9340-8A3D-804B01089F22}"/>
              </a:ext>
            </a:extLst>
          </p:cNvPr>
          <p:cNvSpPr>
            <a:spLocks noGrp="1"/>
          </p:cNvSpPr>
          <p:nvPr>
            <p:ph idx="1"/>
          </p:nvPr>
        </p:nvSpPr>
        <p:spPr/>
        <p:txBody>
          <a:bodyPr>
            <a:normAutofit/>
          </a:bodyPr>
          <a:lstStyle/>
          <a:p>
            <a:pPr marL="0" indent="0" algn="ctr">
              <a:buNone/>
            </a:pPr>
            <a:r>
              <a:rPr lang="sv-SE" sz="2400" dirty="0" smtClean="0"/>
              <a:t>… besteht der einzige Unterschied zwischen ”</a:t>
            </a:r>
            <a:r>
              <a:rPr lang="sv-SE" sz="2400" dirty="0"/>
              <a:t>S” </a:t>
            </a:r>
            <a:r>
              <a:rPr lang="sv-SE" sz="2400" dirty="0" smtClean="0"/>
              <a:t>und </a:t>
            </a:r>
            <a:r>
              <a:rPr lang="sv-SE" sz="2400" dirty="0"/>
              <a:t>”I” </a:t>
            </a:r>
            <a:r>
              <a:rPr lang="sv-SE" sz="2400" dirty="0" smtClean="0"/>
              <a:t>in der Menge des Antiifektivums am Infektionsort, durch die eine angemessene klinische Antwort zu erhalten ist.</a:t>
            </a:r>
            <a:endParaRPr lang="sv-SE" sz="2400" dirty="0"/>
          </a:p>
          <a:p>
            <a:pPr marL="0" indent="0" algn="ctr">
              <a:buNone/>
            </a:pPr>
            <a:endParaRPr lang="sv-SE" sz="2400" dirty="0"/>
          </a:p>
          <a:p>
            <a:pPr marL="0" indent="0" algn="ctr">
              <a:buNone/>
            </a:pPr>
            <a:r>
              <a:rPr lang="sv-SE" sz="2400" dirty="0" smtClean="0"/>
              <a:t>Der Begriff </a:t>
            </a:r>
            <a:r>
              <a:rPr lang="sv-SE" sz="2400" dirty="0"/>
              <a:t>”</a:t>
            </a:r>
            <a:r>
              <a:rPr lang="sv-SE" sz="2400" dirty="0" smtClean="0"/>
              <a:t>intermediär” wird durch ”sensibel, erhöhte Exposition” ersetzt, die Abkürzung im Antibiogramm ”</a:t>
            </a:r>
            <a:r>
              <a:rPr lang="sv-SE" sz="2400" dirty="0"/>
              <a:t>I</a:t>
            </a:r>
            <a:r>
              <a:rPr lang="sv-SE" sz="2400" dirty="0" smtClean="0"/>
              <a:t>” wird jedoch beibehalten.</a:t>
            </a:r>
            <a:endParaRPr lang="sv-SE" sz="2400" dirty="0"/>
          </a:p>
        </p:txBody>
      </p:sp>
      <p:sp>
        <p:nvSpPr>
          <p:cNvPr id="4" name="Platshållare för sidfot 3">
            <a:extLst>
              <a:ext uri="{FF2B5EF4-FFF2-40B4-BE49-F238E27FC236}">
                <a16:creationId xmlns="" xmlns:a16="http://schemas.microsoft.com/office/drawing/2014/main" id="{F6185B2C-2B81-DF43-809F-45847AA1A450}"/>
              </a:ext>
            </a:extLst>
          </p:cNvPr>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spTree>
    <p:extLst>
      <p:ext uri="{BB962C8B-B14F-4D97-AF65-F5344CB8AC3E}">
        <p14:creationId xmlns:p14="http://schemas.microsoft.com/office/powerpoint/2010/main" val="918024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4DA4ABA3-0E4D-D045-A187-FCE3188383BB}"/>
              </a:ext>
            </a:extLst>
          </p:cNvPr>
          <p:cNvSpPr>
            <a:spLocks noGrp="1"/>
          </p:cNvSpPr>
          <p:nvPr>
            <p:ph type="title"/>
          </p:nvPr>
        </p:nvSpPr>
        <p:spPr>
          <a:xfrm>
            <a:off x="369518" y="356667"/>
            <a:ext cx="8229600" cy="670843"/>
          </a:xfrm>
        </p:spPr>
        <p:txBody>
          <a:bodyPr>
            <a:normAutofit/>
          </a:bodyPr>
          <a:lstStyle/>
          <a:p>
            <a:r>
              <a:rPr lang="sv-SE" sz="2800" b="1" dirty="0" smtClean="0">
                <a:solidFill>
                  <a:schemeClr val="accent5">
                    <a:lumMod val="50000"/>
                  </a:schemeClr>
                </a:solidFill>
              </a:rPr>
              <a:t>Beibehaltung der Abkürzungen S</a:t>
            </a:r>
            <a:r>
              <a:rPr lang="sv-SE" sz="2800" b="1" dirty="0">
                <a:solidFill>
                  <a:schemeClr val="accent5">
                    <a:lumMod val="50000"/>
                  </a:schemeClr>
                </a:solidFill>
              </a:rPr>
              <a:t>, I </a:t>
            </a:r>
            <a:r>
              <a:rPr lang="sv-SE" sz="2800" b="1" dirty="0" smtClean="0">
                <a:solidFill>
                  <a:schemeClr val="accent5">
                    <a:lumMod val="50000"/>
                  </a:schemeClr>
                </a:solidFill>
              </a:rPr>
              <a:t>und </a:t>
            </a:r>
            <a:r>
              <a:rPr lang="sv-SE" sz="2800" b="1" dirty="0">
                <a:solidFill>
                  <a:schemeClr val="accent5">
                    <a:lumMod val="50000"/>
                  </a:schemeClr>
                </a:solidFill>
              </a:rPr>
              <a:t>R</a:t>
            </a:r>
          </a:p>
        </p:txBody>
      </p:sp>
      <p:sp>
        <p:nvSpPr>
          <p:cNvPr id="3" name="Platshållare för innehåll 2">
            <a:extLst>
              <a:ext uri="{FF2B5EF4-FFF2-40B4-BE49-F238E27FC236}">
                <a16:creationId xmlns="" xmlns:a16="http://schemas.microsoft.com/office/drawing/2014/main" id="{72CE6491-E4E0-D943-B7D4-E212777AAB41}"/>
              </a:ext>
            </a:extLst>
          </p:cNvPr>
          <p:cNvSpPr>
            <a:spLocks noGrp="1"/>
          </p:cNvSpPr>
          <p:nvPr>
            <p:ph idx="1"/>
          </p:nvPr>
        </p:nvSpPr>
        <p:spPr>
          <a:ln>
            <a:solidFill>
              <a:schemeClr val="tx2">
                <a:lumMod val="75000"/>
              </a:schemeClr>
            </a:solidFill>
          </a:ln>
        </p:spPr>
        <p:txBody>
          <a:bodyPr>
            <a:normAutofit fontScale="92500" lnSpcReduction="10000"/>
          </a:bodyPr>
          <a:lstStyle/>
          <a:p>
            <a:r>
              <a:rPr lang="sv-SE" sz="2400" dirty="0" smtClean="0"/>
              <a:t>Es gibt gute Argumente sowohl für die </a:t>
            </a:r>
            <a:r>
              <a:rPr lang="sv-SE" sz="2400" u="sng" dirty="0" smtClean="0"/>
              <a:t>Beibehaltung</a:t>
            </a:r>
            <a:r>
              <a:rPr lang="sv-SE" sz="2400" dirty="0" smtClean="0"/>
              <a:t>, als auch die </a:t>
            </a:r>
            <a:r>
              <a:rPr lang="sv-SE" sz="2400" u="sng" dirty="0" smtClean="0"/>
              <a:t>Änderung</a:t>
            </a:r>
            <a:r>
              <a:rPr lang="sv-SE" sz="2400" dirty="0" smtClean="0"/>
              <a:t> der Abkürzungen. Während der Beratungen hat sich jedoch eine Mehrheit gegen eine Änderung zu diesem Zeitpunkt ausgesprochen.</a:t>
            </a:r>
            <a:r>
              <a:rPr lang="sv-SE" sz="2400" dirty="0"/>
              <a:t/>
            </a:r>
            <a:br>
              <a:rPr lang="sv-SE" sz="2400" dirty="0"/>
            </a:br>
            <a:r>
              <a:rPr lang="sv-SE" sz="2400" dirty="0"/>
              <a:t/>
            </a:r>
            <a:br>
              <a:rPr lang="sv-SE" sz="2400" dirty="0"/>
            </a:br>
            <a:r>
              <a:rPr lang="sv-SE" sz="2400" dirty="0" smtClean="0"/>
              <a:t>EUCAST schließt eine Änderung in der Zukunft jedoch nicht aus. </a:t>
            </a:r>
            <a:r>
              <a:rPr lang="sv-SE" sz="2400" dirty="0"/>
              <a:t/>
            </a:r>
            <a:br>
              <a:rPr lang="sv-SE" sz="2400" dirty="0"/>
            </a:br>
            <a:r>
              <a:rPr lang="sv-SE" sz="2400" dirty="0"/>
              <a:t>Hersteller von </a:t>
            </a:r>
            <a:r>
              <a:rPr lang="sv-SE" sz="2400" dirty="0" smtClean="0"/>
              <a:t>Laborinformationssystemen </a:t>
            </a:r>
            <a:r>
              <a:rPr lang="sv-SE" sz="2400" dirty="0"/>
              <a:t>und Geräten </a:t>
            </a:r>
            <a:r>
              <a:rPr lang="sv-SE" sz="2400" dirty="0" smtClean="0"/>
              <a:t>zur Empfindlichkeitsprüfung werden aufgefordert zu prüfen, ob eine Änderung der Abkürzung der I-Kategorie in ihren Systemen möglich ist und EUCAST hierüber zu informieren.</a:t>
            </a:r>
            <a:endParaRPr lang="sv-SE" sz="2400" dirty="0"/>
          </a:p>
        </p:txBody>
      </p:sp>
      <p:sp>
        <p:nvSpPr>
          <p:cNvPr id="4" name="Platshållare för sidfot 3">
            <a:extLst>
              <a:ext uri="{FF2B5EF4-FFF2-40B4-BE49-F238E27FC236}">
                <a16:creationId xmlns="" xmlns:a16="http://schemas.microsoft.com/office/drawing/2014/main" id="{60E4A061-EEAF-1E40-AE10-E38F96B8F345}"/>
              </a:ext>
            </a:extLst>
          </p:cNvPr>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spTree>
    <p:extLst>
      <p:ext uri="{BB962C8B-B14F-4D97-AF65-F5344CB8AC3E}">
        <p14:creationId xmlns:p14="http://schemas.microsoft.com/office/powerpoint/2010/main" val="2664241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32FC7CF8-48A9-AA42-8CDD-485C222234EF}"/>
              </a:ext>
            </a:extLst>
          </p:cNvPr>
          <p:cNvSpPr>
            <a:spLocks noGrp="1"/>
          </p:cNvSpPr>
          <p:nvPr>
            <p:ph type="title"/>
          </p:nvPr>
        </p:nvSpPr>
        <p:spPr/>
        <p:txBody>
          <a:bodyPr>
            <a:noAutofit/>
          </a:bodyPr>
          <a:lstStyle/>
          <a:p>
            <a:r>
              <a:rPr lang="sv-SE" sz="2800" dirty="0" smtClean="0"/>
              <a:t>Einige </a:t>
            </a:r>
            <a:r>
              <a:rPr lang="sv-SE" sz="2800" dirty="0"/>
              <a:t>breakpoints </a:t>
            </a:r>
            <a:r>
              <a:rPr lang="sv-SE" sz="2800" dirty="0" smtClean="0"/>
              <a:t>werden zur Anpassung an die Neudefinition </a:t>
            </a:r>
            <a:r>
              <a:rPr lang="sv-SE" sz="2800" dirty="0"/>
              <a:t>von S, I </a:t>
            </a:r>
            <a:r>
              <a:rPr lang="sv-SE" sz="2800" dirty="0" smtClean="0"/>
              <a:t>und R überarbeitet</a:t>
            </a:r>
            <a:endParaRPr lang="sv-SE" sz="2800" dirty="0"/>
          </a:p>
        </p:txBody>
      </p:sp>
      <p:graphicFrame>
        <p:nvGraphicFramePr>
          <p:cNvPr id="5" name="Platshållare för innehåll 4">
            <a:extLst>
              <a:ext uri="{FF2B5EF4-FFF2-40B4-BE49-F238E27FC236}">
                <a16:creationId xmlns="" xmlns:a16="http://schemas.microsoft.com/office/drawing/2014/main" id="{877EBDC9-60D1-7443-BCDB-B21C5078C596}"/>
              </a:ext>
            </a:extLst>
          </p:cNvPr>
          <p:cNvGraphicFramePr>
            <a:graphicFrameLocks noGrp="1"/>
          </p:cNvGraphicFramePr>
          <p:nvPr>
            <p:ph idx="1"/>
            <p:extLst>
              <p:ext uri="{D42A27DB-BD31-4B8C-83A1-F6EECF244321}">
                <p14:modId xmlns:p14="http://schemas.microsoft.com/office/powerpoint/2010/main" val="2008149176"/>
              </p:ext>
            </p:extLst>
          </p:nvPr>
        </p:nvGraphicFramePr>
        <p:xfrm>
          <a:off x="457200" y="1063229"/>
          <a:ext cx="8229600" cy="4048760"/>
        </p:xfrm>
        <a:graphic>
          <a:graphicData uri="http://schemas.openxmlformats.org/drawingml/2006/table">
            <a:tbl>
              <a:tblPr firstRow="1" bandRow="1">
                <a:tableStyleId>{5C22544A-7EE6-4342-B048-85BDC9FD1C3A}</a:tableStyleId>
              </a:tblPr>
              <a:tblGrid>
                <a:gridCol w="2057400">
                  <a:extLst>
                    <a:ext uri="{9D8B030D-6E8A-4147-A177-3AD203B41FA5}">
                      <a16:colId xmlns="" xmlns:a16="http://schemas.microsoft.com/office/drawing/2014/main" val="437493164"/>
                    </a:ext>
                  </a:extLst>
                </a:gridCol>
                <a:gridCol w="2057400">
                  <a:extLst>
                    <a:ext uri="{9D8B030D-6E8A-4147-A177-3AD203B41FA5}">
                      <a16:colId xmlns="" xmlns:a16="http://schemas.microsoft.com/office/drawing/2014/main" val="590171555"/>
                    </a:ext>
                  </a:extLst>
                </a:gridCol>
                <a:gridCol w="2057400">
                  <a:extLst>
                    <a:ext uri="{9D8B030D-6E8A-4147-A177-3AD203B41FA5}">
                      <a16:colId xmlns="" xmlns:a16="http://schemas.microsoft.com/office/drawing/2014/main" val="4088643377"/>
                    </a:ext>
                  </a:extLst>
                </a:gridCol>
                <a:gridCol w="2057400">
                  <a:extLst>
                    <a:ext uri="{9D8B030D-6E8A-4147-A177-3AD203B41FA5}">
                      <a16:colId xmlns="" xmlns:a16="http://schemas.microsoft.com/office/drawing/2014/main" val="3630112864"/>
                    </a:ext>
                  </a:extLst>
                </a:gridCol>
              </a:tblGrid>
              <a:tr h="370840">
                <a:tc>
                  <a:txBody>
                    <a:bodyPr/>
                    <a:lstStyle/>
                    <a:p>
                      <a:r>
                        <a:rPr lang="sv-SE" dirty="0" smtClean="0"/>
                        <a:t>Erregergruppe</a:t>
                      </a:r>
                      <a:endParaRPr lang="sv-SE" dirty="0"/>
                    </a:p>
                  </a:txBody>
                  <a:tcPr/>
                </a:tc>
                <a:tc>
                  <a:txBody>
                    <a:bodyPr/>
                    <a:lstStyle/>
                    <a:p>
                      <a:r>
                        <a:rPr lang="sv-SE" dirty="0" smtClean="0"/>
                        <a:t>Antibiotikum</a:t>
                      </a:r>
                      <a:endParaRPr lang="sv-SE" dirty="0"/>
                    </a:p>
                  </a:txBody>
                  <a:tcPr/>
                </a:tc>
                <a:tc>
                  <a:txBody>
                    <a:bodyPr/>
                    <a:lstStyle/>
                    <a:p>
                      <a:pPr algn="ctr"/>
                      <a:r>
                        <a:rPr lang="sv-SE" dirty="0"/>
                        <a:t>b</a:t>
                      </a:r>
                      <a:r>
                        <a:rPr lang="sv-SE" dirty="0" smtClean="0"/>
                        <a:t>reakpoint </a:t>
                      </a:r>
                      <a:r>
                        <a:rPr lang="sv-SE" dirty="0"/>
                        <a:t>2018</a:t>
                      </a:r>
                      <a:br>
                        <a:rPr lang="sv-SE" dirty="0"/>
                      </a:br>
                      <a:r>
                        <a:rPr lang="sv-SE" dirty="0"/>
                        <a:t>mg/L</a:t>
                      </a:r>
                    </a:p>
                  </a:txBody>
                  <a:tcPr/>
                </a:tc>
                <a:tc>
                  <a:txBody>
                    <a:bodyPr/>
                    <a:lstStyle/>
                    <a:p>
                      <a:r>
                        <a:rPr lang="sv-SE" dirty="0"/>
                        <a:t>b</a:t>
                      </a:r>
                      <a:r>
                        <a:rPr lang="sv-SE" dirty="0" smtClean="0"/>
                        <a:t>reakpoint </a:t>
                      </a:r>
                      <a:r>
                        <a:rPr lang="sv-SE" dirty="0"/>
                        <a:t>2019</a:t>
                      </a:r>
                    </a:p>
                    <a:p>
                      <a:pPr algn="ctr"/>
                      <a:r>
                        <a:rPr lang="sv-SE" dirty="0"/>
                        <a:t>mg/L</a:t>
                      </a:r>
                    </a:p>
                  </a:txBody>
                  <a:tcPr/>
                </a:tc>
                <a:extLst>
                  <a:ext uri="{0D108BD9-81ED-4DB2-BD59-A6C34878D82A}">
                    <a16:rowId xmlns="" xmlns:a16="http://schemas.microsoft.com/office/drawing/2014/main" val="807738370"/>
                  </a:ext>
                </a:extLst>
              </a:tr>
              <a:tr h="370840">
                <a:tc>
                  <a:txBody>
                    <a:bodyPr/>
                    <a:lstStyle/>
                    <a:p>
                      <a:r>
                        <a:rPr lang="sv-SE" i="1" dirty="0" err="1"/>
                        <a:t>Pseudomonas</a:t>
                      </a:r>
                      <a:endParaRPr lang="sv-SE" i="1" dirty="0"/>
                    </a:p>
                  </a:txBody>
                  <a:tcPr/>
                </a:tc>
                <a:tc>
                  <a:txBody>
                    <a:bodyPr/>
                    <a:lstStyle/>
                    <a:p>
                      <a:r>
                        <a:rPr lang="sv-SE" dirty="0" err="1"/>
                        <a:t>Aztreonam</a:t>
                      </a:r>
                      <a:endParaRPr lang="sv-SE" dirty="0"/>
                    </a:p>
                  </a:txBody>
                  <a:tcPr/>
                </a:tc>
                <a:tc>
                  <a:txBody>
                    <a:bodyPr/>
                    <a:lstStyle/>
                    <a:p>
                      <a:pPr algn="ctr"/>
                      <a:r>
                        <a:rPr lang="sv-SE" dirty="0"/>
                        <a:t>1 / 16</a:t>
                      </a:r>
                    </a:p>
                  </a:txBody>
                  <a:tcPr/>
                </a:tc>
                <a:tc>
                  <a:txBody>
                    <a:bodyPr/>
                    <a:lstStyle/>
                    <a:p>
                      <a:pPr algn="ctr"/>
                      <a:r>
                        <a:rPr lang="sv-SE" dirty="0"/>
                        <a:t>16 / 16</a:t>
                      </a:r>
                    </a:p>
                  </a:txBody>
                  <a:tcPr/>
                </a:tc>
                <a:extLst>
                  <a:ext uri="{0D108BD9-81ED-4DB2-BD59-A6C34878D82A}">
                    <a16:rowId xmlns="" xmlns:a16="http://schemas.microsoft.com/office/drawing/2014/main" val="820482312"/>
                  </a:ext>
                </a:extLst>
              </a:tr>
              <a:tr h="370840">
                <a:tc>
                  <a:txBody>
                    <a:bodyPr/>
                    <a:lstStyle/>
                    <a:p>
                      <a:r>
                        <a:rPr lang="sv-SE" i="1" dirty="0" err="1"/>
                        <a:t>Enterococcus</a:t>
                      </a:r>
                      <a:endParaRPr lang="sv-SE" i="1" dirty="0"/>
                    </a:p>
                  </a:txBody>
                  <a:tcPr/>
                </a:tc>
                <a:tc>
                  <a:txBody>
                    <a:bodyPr/>
                    <a:lstStyle/>
                    <a:p>
                      <a:r>
                        <a:rPr lang="sv-SE" dirty="0" err="1"/>
                        <a:t>Trimethoprim</a:t>
                      </a:r>
                      <a:endParaRPr lang="sv-SE" dirty="0"/>
                    </a:p>
                  </a:txBody>
                  <a:tcPr/>
                </a:tc>
                <a:tc>
                  <a:txBody>
                    <a:bodyPr/>
                    <a:lstStyle/>
                    <a:p>
                      <a:pPr algn="ctr"/>
                      <a:r>
                        <a:rPr lang="sv-SE" dirty="0" smtClean="0"/>
                        <a:t>Wildtyp: I-Kategorie</a:t>
                      </a:r>
                      <a:endParaRPr lang="sv-SE" dirty="0"/>
                    </a:p>
                  </a:txBody>
                  <a:tcPr/>
                </a:tc>
                <a:tc>
                  <a:txBody>
                    <a:bodyPr/>
                    <a:lstStyle/>
                    <a:p>
                      <a:pPr algn="ctr"/>
                      <a:r>
                        <a:rPr lang="sv-SE" dirty="0" smtClean="0"/>
                        <a:t>Notiz+ECOFF</a:t>
                      </a:r>
                      <a:endParaRPr lang="sv-SE" dirty="0"/>
                    </a:p>
                  </a:txBody>
                  <a:tcPr/>
                </a:tc>
                <a:extLst>
                  <a:ext uri="{0D108BD9-81ED-4DB2-BD59-A6C34878D82A}">
                    <a16:rowId xmlns="" xmlns:a16="http://schemas.microsoft.com/office/drawing/2014/main" val="546443396"/>
                  </a:ext>
                </a:extLst>
              </a:tr>
              <a:tr h="370840">
                <a:tc>
                  <a:txBody>
                    <a:bodyPr/>
                    <a:lstStyle/>
                    <a:p>
                      <a:r>
                        <a:rPr lang="sv-SE" i="1" dirty="0" err="1"/>
                        <a:t>Enterococcus</a:t>
                      </a:r>
                      <a:endParaRPr lang="sv-SE" i="1" dirty="0"/>
                    </a:p>
                  </a:txBody>
                  <a:tcPr/>
                </a:tc>
                <a:tc>
                  <a:txBody>
                    <a:bodyPr/>
                    <a:lstStyle/>
                    <a:p>
                      <a:r>
                        <a:rPr lang="sv-SE" dirty="0" err="1"/>
                        <a:t>Trimethoprim-sulfamethoxazole</a:t>
                      </a:r>
                      <a:endParaRPr lang="sv-SE" dirty="0"/>
                    </a:p>
                  </a:txBody>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sv-SE" dirty="0" smtClean="0"/>
                        <a:t>Wildtyp: I-Kategorie</a:t>
                      </a:r>
                      <a:endParaRPr lang="sv-SE" dirty="0"/>
                    </a:p>
                  </a:txBody>
                  <a:tcPr/>
                </a:tc>
                <a:tc>
                  <a:txBody>
                    <a:bodyPr/>
                    <a:lstStyle/>
                    <a:p>
                      <a:pPr algn="ctr"/>
                      <a:r>
                        <a:rPr lang="sv-SE" dirty="0" smtClean="0"/>
                        <a:t>Notiz+ECOFF</a:t>
                      </a:r>
                      <a:endParaRPr lang="sv-SE" dirty="0"/>
                    </a:p>
                  </a:txBody>
                  <a:tcPr/>
                </a:tc>
                <a:extLst>
                  <a:ext uri="{0D108BD9-81ED-4DB2-BD59-A6C34878D82A}">
                    <a16:rowId xmlns="" xmlns:a16="http://schemas.microsoft.com/office/drawing/2014/main" val="3425002364"/>
                  </a:ext>
                </a:extLst>
              </a:tr>
              <a:tr h="370840">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sv-SE" i="1" dirty="0"/>
                        <a:t>N. </a:t>
                      </a:r>
                      <a:r>
                        <a:rPr lang="sv-SE" i="1" dirty="0" err="1"/>
                        <a:t>meningitidis</a:t>
                      </a:r>
                      <a:endParaRPr lang="sv-SE" i="1" dirty="0"/>
                    </a:p>
                  </a:txBody>
                  <a:tcPr/>
                </a:tc>
                <a:tc>
                  <a:txBody>
                    <a:bodyPr/>
                    <a:lstStyle/>
                    <a:p>
                      <a:r>
                        <a:rPr lang="sv-SE" dirty="0" err="1"/>
                        <a:t>Chloramphenicol</a:t>
                      </a:r>
                      <a:endParaRPr lang="sv-SE" dirty="0"/>
                    </a:p>
                  </a:txBody>
                  <a:tcPr/>
                </a:tc>
                <a:tc>
                  <a:txBody>
                    <a:bodyPr/>
                    <a:lstStyle/>
                    <a:p>
                      <a:pPr algn="ctr"/>
                      <a:r>
                        <a:rPr lang="sv-SE" dirty="0"/>
                        <a:t>2 / 4</a:t>
                      </a:r>
                    </a:p>
                  </a:txBody>
                  <a:tcPr/>
                </a:tc>
                <a:tc>
                  <a:txBody>
                    <a:bodyPr/>
                    <a:lstStyle/>
                    <a:p>
                      <a:pPr algn="ctr"/>
                      <a:r>
                        <a:rPr lang="sv-SE" dirty="0"/>
                        <a:t>2 / 2</a:t>
                      </a:r>
                    </a:p>
                  </a:txBody>
                  <a:tcPr/>
                </a:tc>
                <a:extLst>
                  <a:ext uri="{0D108BD9-81ED-4DB2-BD59-A6C34878D82A}">
                    <a16:rowId xmlns="" xmlns:a16="http://schemas.microsoft.com/office/drawing/2014/main" val="3497930378"/>
                  </a:ext>
                </a:extLst>
              </a:tr>
              <a:tr h="370840">
                <a:tc>
                  <a:txBody>
                    <a:bodyPr/>
                    <a:lstStyle/>
                    <a:p>
                      <a:r>
                        <a:rPr lang="sv-SE" i="1" dirty="0"/>
                        <a:t>H. </a:t>
                      </a:r>
                      <a:r>
                        <a:rPr lang="sv-SE" i="1" dirty="0" err="1"/>
                        <a:t>influenzae</a:t>
                      </a:r>
                      <a:endParaRPr lang="sv-SE" i="1" dirty="0"/>
                    </a:p>
                  </a:txBody>
                  <a:tcPr/>
                </a:tc>
                <a:tc>
                  <a:txBody>
                    <a:bodyPr/>
                    <a:lstStyle/>
                    <a:p>
                      <a:r>
                        <a:rPr lang="sv-SE" dirty="0" err="1"/>
                        <a:t>Cefpodoxime</a:t>
                      </a:r>
                      <a:endParaRPr lang="sv-SE" dirty="0"/>
                    </a:p>
                  </a:txBody>
                  <a:tcPr/>
                </a:tc>
                <a:tc>
                  <a:txBody>
                    <a:bodyPr/>
                    <a:lstStyle/>
                    <a:p>
                      <a:pPr algn="ctr"/>
                      <a:r>
                        <a:rPr lang="sv-SE" dirty="0"/>
                        <a:t>0.25 / 0.5</a:t>
                      </a:r>
                    </a:p>
                  </a:txBody>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sv-SE" dirty="0"/>
                        <a:t>0.25 / 0.25</a:t>
                      </a:r>
                    </a:p>
                  </a:txBody>
                  <a:tcPr/>
                </a:tc>
                <a:extLst>
                  <a:ext uri="{0D108BD9-81ED-4DB2-BD59-A6C34878D82A}">
                    <a16:rowId xmlns="" xmlns:a16="http://schemas.microsoft.com/office/drawing/2014/main" val="934719369"/>
                  </a:ext>
                </a:extLst>
              </a:tr>
              <a:tr h="370840">
                <a:tc>
                  <a:txBody>
                    <a:bodyPr/>
                    <a:lstStyle/>
                    <a:p>
                      <a:r>
                        <a:rPr lang="sv-SE" i="1" dirty="0" err="1"/>
                        <a:t>Proteus</a:t>
                      </a:r>
                      <a:r>
                        <a:rPr lang="sv-SE" i="1" dirty="0"/>
                        <a:t/>
                      </a:r>
                      <a:br>
                        <a:rPr lang="sv-SE" i="1" dirty="0"/>
                      </a:br>
                      <a:r>
                        <a:rPr lang="sv-SE" i="1" dirty="0" err="1"/>
                        <a:t>Morganella</a:t>
                      </a:r>
                      <a:r>
                        <a:rPr lang="sv-SE" i="1" dirty="0"/>
                        <a:t/>
                      </a:r>
                      <a:br>
                        <a:rPr lang="sv-SE" i="1" dirty="0"/>
                      </a:br>
                      <a:r>
                        <a:rPr lang="sv-SE" i="1" dirty="0"/>
                        <a:t>Providencia</a:t>
                      </a:r>
                    </a:p>
                  </a:txBody>
                  <a:tcPr/>
                </a:tc>
                <a:tc>
                  <a:txBody>
                    <a:bodyPr/>
                    <a:lstStyle/>
                    <a:p>
                      <a:r>
                        <a:rPr lang="sv-SE" dirty="0" err="1"/>
                        <a:t>Imipenem</a:t>
                      </a:r>
                      <a:endParaRPr lang="sv-SE" dirty="0"/>
                    </a:p>
                  </a:txBody>
                  <a:tcPr/>
                </a:tc>
                <a:tc>
                  <a:txBody>
                    <a:bodyPr/>
                    <a:lstStyle/>
                    <a:p>
                      <a:pPr algn="ctr"/>
                      <a:r>
                        <a:rPr lang="sv-SE" dirty="0"/>
                        <a:t>2 / 4</a:t>
                      </a:r>
                    </a:p>
                  </a:txBody>
                  <a:tcPr/>
                </a:tc>
                <a:tc>
                  <a:txBody>
                    <a:bodyPr/>
                    <a:lstStyle/>
                    <a:p>
                      <a:pPr algn="ctr"/>
                      <a:r>
                        <a:rPr lang="sv-SE" dirty="0"/>
                        <a:t>0.12 / 4</a:t>
                      </a:r>
                    </a:p>
                  </a:txBody>
                  <a:tcPr/>
                </a:tc>
                <a:extLst>
                  <a:ext uri="{0D108BD9-81ED-4DB2-BD59-A6C34878D82A}">
                    <a16:rowId xmlns="" xmlns:a16="http://schemas.microsoft.com/office/drawing/2014/main" val="1386299776"/>
                  </a:ext>
                </a:extLst>
              </a:tr>
              <a:tr h="370840">
                <a:tc>
                  <a:txBody>
                    <a:bodyPr/>
                    <a:lstStyle/>
                    <a:p>
                      <a:r>
                        <a:rPr lang="sv-SE" i="1" dirty="0" err="1"/>
                        <a:t>Acinetobacter</a:t>
                      </a:r>
                      <a:endParaRPr lang="sv-SE" i="1" dirty="0"/>
                    </a:p>
                  </a:txBody>
                  <a:tcPr/>
                </a:tc>
                <a:tc>
                  <a:txBody>
                    <a:bodyPr/>
                    <a:lstStyle/>
                    <a:p>
                      <a:r>
                        <a:rPr lang="sv-SE" dirty="0" err="1"/>
                        <a:t>Ciprofloxacin</a:t>
                      </a:r>
                      <a:endParaRPr lang="sv-SE" dirty="0"/>
                    </a:p>
                  </a:txBody>
                  <a:tcPr/>
                </a:tc>
                <a:tc>
                  <a:txBody>
                    <a:bodyPr/>
                    <a:lstStyle/>
                    <a:p>
                      <a:pPr algn="ctr"/>
                      <a:r>
                        <a:rPr lang="sv-SE" dirty="0"/>
                        <a:t>1 / 1</a:t>
                      </a:r>
                    </a:p>
                  </a:txBody>
                  <a:tcPr/>
                </a:tc>
                <a:tc>
                  <a:txBody>
                    <a:bodyPr/>
                    <a:lstStyle/>
                    <a:p>
                      <a:pPr algn="ctr"/>
                      <a:r>
                        <a:rPr lang="sv-SE" dirty="0"/>
                        <a:t>0.06 / 1</a:t>
                      </a:r>
                    </a:p>
                  </a:txBody>
                  <a:tcPr/>
                </a:tc>
                <a:extLst>
                  <a:ext uri="{0D108BD9-81ED-4DB2-BD59-A6C34878D82A}">
                    <a16:rowId xmlns="" xmlns:a16="http://schemas.microsoft.com/office/drawing/2014/main" val="4153472017"/>
                  </a:ext>
                </a:extLst>
              </a:tr>
            </a:tbl>
          </a:graphicData>
        </a:graphic>
      </p:graphicFrame>
    </p:spTree>
    <p:extLst>
      <p:ext uri="{BB962C8B-B14F-4D97-AF65-F5344CB8AC3E}">
        <p14:creationId xmlns:p14="http://schemas.microsoft.com/office/powerpoint/2010/main" val="2437639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910AFB13-A059-3144-95D3-9B44700740D8}"/>
              </a:ext>
            </a:extLst>
          </p:cNvPr>
          <p:cNvSpPr>
            <a:spLocks noGrp="1"/>
          </p:cNvSpPr>
          <p:nvPr>
            <p:ph type="title"/>
          </p:nvPr>
        </p:nvSpPr>
        <p:spPr>
          <a:xfrm>
            <a:off x="457200" y="205979"/>
            <a:ext cx="8229600" cy="527668"/>
          </a:xfrm>
        </p:spPr>
        <p:txBody>
          <a:bodyPr>
            <a:normAutofit/>
          </a:bodyPr>
          <a:lstStyle/>
          <a:p>
            <a:r>
              <a:rPr lang="sv-SE" sz="2800" dirty="0" smtClean="0">
                <a:solidFill>
                  <a:schemeClr val="accent5">
                    <a:lumMod val="50000"/>
                  </a:schemeClr>
                </a:solidFill>
              </a:rPr>
              <a:t>Inkonsistenzen in den breakpoints </a:t>
            </a:r>
            <a:r>
              <a:rPr lang="sv-SE" sz="2800" dirty="0">
                <a:solidFill>
                  <a:schemeClr val="accent5">
                    <a:lumMod val="50000"/>
                  </a:schemeClr>
                </a:solidFill>
              </a:rPr>
              <a:t>2019</a:t>
            </a:r>
          </a:p>
        </p:txBody>
      </p:sp>
      <p:sp>
        <p:nvSpPr>
          <p:cNvPr id="3" name="Platshållare för innehåll 2">
            <a:extLst>
              <a:ext uri="{FF2B5EF4-FFF2-40B4-BE49-F238E27FC236}">
                <a16:creationId xmlns="" xmlns:a16="http://schemas.microsoft.com/office/drawing/2014/main" id="{DB4E99DF-C93A-894E-90A5-4DDA5130A7E2}"/>
              </a:ext>
            </a:extLst>
          </p:cNvPr>
          <p:cNvSpPr>
            <a:spLocks noGrp="1"/>
          </p:cNvSpPr>
          <p:nvPr>
            <p:ph idx="1"/>
          </p:nvPr>
        </p:nvSpPr>
        <p:spPr>
          <a:xfrm>
            <a:off x="318977" y="733646"/>
            <a:ext cx="8623004" cy="3912781"/>
          </a:xfrm>
        </p:spPr>
        <p:txBody>
          <a:bodyPr>
            <a:normAutofit fontScale="92500" lnSpcReduction="10000"/>
          </a:bodyPr>
          <a:lstStyle/>
          <a:p>
            <a:pPr marL="0" indent="0">
              <a:buNone/>
            </a:pPr>
            <a:r>
              <a:rPr lang="sv-SE" sz="2000" dirty="0" smtClean="0"/>
              <a:t>Es gibt einige Inkonsistenzen durch die Neudefiniton </a:t>
            </a:r>
            <a:r>
              <a:rPr lang="sv-SE" sz="2000" dirty="0"/>
              <a:t>– </a:t>
            </a:r>
            <a:r>
              <a:rPr lang="sv-SE" sz="2000" dirty="0" smtClean="0"/>
              <a:t>diese müssen korrigiert, bzw. Behoben werden, sehr wahrscheinlich bereits 2020</a:t>
            </a:r>
            <a:r>
              <a:rPr lang="sv-SE" sz="2000" dirty="0"/>
              <a:t>.</a:t>
            </a:r>
          </a:p>
          <a:p>
            <a:r>
              <a:rPr lang="sv-SE" sz="1800" dirty="0" smtClean="0"/>
              <a:t>In der Behandlung von Infektionen durch </a:t>
            </a:r>
            <a:r>
              <a:rPr lang="sv-SE" sz="1800" i="1" dirty="0"/>
              <a:t>Pseudomonas</a:t>
            </a:r>
            <a:r>
              <a:rPr lang="sv-SE" sz="1800" dirty="0"/>
              <a:t> spp </a:t>
            </a:r>
            <a:r>
              <a:rPr lang="sv-SE" sz="1800" dirty="0" smtClean="0"/>
              <a:t>ist eine erhöhte Exposition bei Verwendung fast aller aktiven Antibiotika notwendig (einschließlich Imipenem, aber möglicherweise nicht Meropenem</a:t>
            </a:r>
            <a:r>
              <a:rPr lang="sv-SE" sz="1800" dirty="0"/>
              <a:t>) – </a:t>
            </a:r>
            <a:r>
              <a:rPr lang="sv-SE" sz="1800" dirty="0" smtClean="0"/>
              <a:t>daher sind </a:t>
            </a:r>
            <a:r>
              <a:rPr lang="sv-SE" sz="1800" i="1" dirty="0"/>
              <a:t>Pseudomonas</a:t>
            </a:r>
            <a:r>
              <a:rPr lang="sv-SE" sz="1800" dirty="0"/>
              <a:t> Wildtypen </a:t>
            </a:r>
            <a:r>
              <a:rPr lang="sv-SE" sz="1800" dirty="0" smtClean="0"/>
              <a:t>als ”Sensibel, erhöhte Exposition” für alle relevanten Antibiotika zu kategorisieren. </a:t>
            </a:r>
            <a:r>
              <a:rPr lang="de-DE" sz="1800" dirty="0" smtClean="0"/>
              <a:t>Das Komitee hat entschieden, </a:t>
            </a:r>
            <a:r>
              <a:rPr lang="de-DE" sz="1800" dirty="0"/>
              <a:t>dass mehr Zeit erforderlich sei, um zu erläutern, dass Meropenem aus diesem Grund nicht gegenüber anderen verfügbaren antimikrobiellen Mitteln bevorzugt werden </a:t>
            </a:r>
            <a:r>
              <a:rPr lang="de-DE" sz="1800" dirty="0" smtClean="0"/>
              <a:t>sollte.</a:t>
            </a:r>
            <a:endParaRPr lang="de-DE" sz="1800" dirty="0"/>
          </a:p>
          <a:p>
            <a:r>
              <a:rPr lang="sv-SE" sz="1800" dirty="0" smtClean="0"/>
              <a:t>Die Behandlung von </a:t>
            </a:r>
            <a:r>
              <a:rPr lang="sv-SE" sz="1800" i="1" dirty="0"/>
              <a:t>Enterobacterales</a:t>
            </a:r>
            <a:r>
              <a:rPr lang="sv-SE" sz="1800" dirty="0"/>
              <a:t> </a:t>
            </a:r>
            <a:r>
              <a:rPr lang="sv-SE" sz="1800" dirty="0" smtClean="0"/>
              <a:t>mit Aminopenicillinen und Cefuroxim, von </a:t>
            </a:r>
            <a:r>
              <a:rPr lang="sv-SE" sz="1800" i="1" dirty="0" smtClean="0"/>
              <a:t>S</a:t>
            </a:r>
            <a:r>
              <a:rPr lang="sv-SE" sz="1800" i="1" dirty="0"/>
              <a:t>. aureus</a:t>
            </a:r>
            <a:r>
              <a:rPr lang="sv-SE" sz="1800" dirty="0"/>
              <a:t> </a:t>
            </a:r>
            <a:r>
              <a:rPr lang="sv-SE" sz="1800" dirty="0" smtClean="0"/>
              <a:t>mit Ciprofloxacin </a:t>
            </a:r>
            <a:r>
              <a:rPr lang="sv-SE" sz="1800" dirty="0"/>
              <a:t>u</a:t>
            </a:r>
            <a:r>
              <a:rPr lang="sv-SE" sz="1800" dirty="0" smtClean="0"/>
              <a:t>nd </a:t>
            </a:r>
            <a:r>
              <a:rPr lang="sv-SE" sz="1800" i="1" dirty="0"/>
              <a:t>S. pneumoniae </a:t>
            </a:r>
            <a:r>
              <a:rPr lang="sv-SE" sz="1800" dirty="0" smtClean="0"/>
              <a:t>mit </a:t>
            </a:r>
            <a:r>
              <a:rPr lang="sv-SE" sz="1800" dirty="0"/>
              <a:t>L</a:t>
            </a:r>
            <a:r>
              <a:rPr lang="sv-SE" sz="1800" dirty="0" smtClean="0"/>
              <a:t>evofloxacin bedarf einer erhöhten Exposition, daher sollte die Bewertung als ”Sensibel, erhöhte Exposition” kategorisiert werden. </a:t>
            </a:r>
            <a:endParaRPr lang="sv-SE" sz="1800" dirty="0"/>
          </a:p>
          <a:p>
            <a:r>
              <a:rPr lang="sv-SE" sz="1800" dirty="0" smtClean="0"/>
              <a:t>Es ist eine allgemeine Konsultation zu diesen Problemen notwendig, bevor in 2019 eine endgültige Entscheidung erfolgen kann. Bis dahin soll in den o.g. Fällen ”sensibel” mit dem Hinweis zur Notwendigkeit der ”erhöhten Exposition” befundet werden.  </a:t>
            </a:r>
            <a:endParaRPr lang="sv-SE" sz="1800" dirty="0"/>
          </a:p>
        </p:txBody>
      </p:sp>
      <p:sp>
        <p:nvSpPr>
          <p:cNvPr id="4" name="Platshållare för sidfot 3">
            <a:extLst>
              <a:ext uri="{FF2B5EF4-FFF2-40B4-BE49-F238E27FC236}">
                <a16:creationId xmlns="" xmlns:a16="http://schemas.microsoft.com/office/drawing/2014/main" id="{DFC12200-6CFB-7848-9ACD-F5FCF0A9A0EB}"/>
              </a:ext>
            </a:extLst>
          </p:cNvPr>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spTree>
    <p:extLst>
      <p:ext uri="{BB962C8B-B14F-4D97-AF65-F5344CB8AC3E}">
        <p14:creationId xmlns:p14="http://schemas.microsoft.com/office/powerpoint/2010/main" val="2834914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B4705835-3F68-904A-995F-0A36F47564E7}"/>
              </a:ext>
            </a:extLst>
          </p:cNvPr>
          <p:cNvSpPr>
            <a:spLocks noGrp="1"/>
          </p:cNvSpPr>
          <p:nvPr>
            <p:ph type="title"/>
          </p:nvPr>
        </p:nvSpPr>
        <p:spPr/>
        <p:txBody>
          <a:bodyPr>
            <a:noAutofit/>
          </a:bodyPr>
          <a:lstStyle/>
          <a:p>
            <a:r>
              <a:rPr lang="sv-SE" sz="2800" dirty="0" smtClean="0">
                <a:solidFill>
                  <a:schemeClr val="accent5">
                    <a:lumMod val="50000"/>
                  </a:schemeClr>
                </a:solidFill>
              </a:rPr>
              <a:t>Inkonsistenzen </a:t>
            </a:r>
            <a:r>
              <a:rPr lang="sv-SE" sz="2800" dirty="0">
                <a:solidFill>
                  <a:schemeClr val="accent5">
                    <a:lumMod val="50000"/>
                  </a:schemeClr>
                </a:solidFill>
              </a:rPr>
              <a:t>in </a:t>
            </a:r>
            <a:r>
              <a:rPr lang="sv-SE" sz="2800" dirty="0" smtClean="0">
                <a:solidFill>
                  <a:schemeClr val="accent5">
                    <a:lumMod val="50000"/>
                  </a:schemeClr>
                </a:solidFill>
              </a:rPr>
              <a:t>den breakpoints </a:t>
            </a:r>
            <a:r>
              <a:rPr lang="sv-SE" sz="2800" dirty="0">
                <a:solidFill>
                  <a:schemeClr val="accent5">
                    <a:lumMod val="50000"/>
                  </a:schemeClr>
                </a:solidFill>
              </a:rPr>
              <a:t>2019, </a:t>
            </a:r>
            <a:r>
              <a:rPr lang="sv-SE" sz="2800" dirty="0" smtClean="0">
                <a:solidFill>
                  <a:schemeClr val="accent5">
                    <a:lumMod val="50000"/>
                  </a:schemeClr>
                </a:solidFill>
              </a:rPr>
              <a:t>Fortsetzung</a:t>
            </a:r>
            <a:endParaRPr lang="sv-SE" sz="2800" dirty="0">
              <a:solidFill>
                <a:schemeClr val="accent5">
                  <a:lumMod val="50000"/>
                </a:schemeClr>
              </a:solidFill>
            </a:endParaRPr>
          </a:p>
        </p:txBody>
      </p:sp>
      <p:sp>
        <p:nvSpPr>
          <p:cNvPr id="3" name="Platshållare för innehåll 2">
            <a:extLst>
              <a:ext uri="{FF2B5EF4-FFF2-40B4-BE49-F238E27FC236}">
                <a16:creationId xmlns="" xmlns:a16="http://schemas.microsoft.com/office/drawing/2014/main" id="{365EDC19-ECBF-DD4E-A594-705DD62696AF}"/>
              </a:ext>
            </a:extLst>
          </p:cNvPr>
          <p:cNvSpPr>
            <a:spLocks noGrp="1"/>
          </p:cNvSpPr>
          <p:nvPr>
            <p:ph idx="1"/>
          </p:nvPr>
        </p:nvSpPr>
        <p:spPr/>
        <p:txBody>
          <a:bodyPr>
            <a:normAutofit/>
          </a:bodyPr>
          <a:lstStyle/>
          <a:p>
            <a:pPr marL="0" indent="0">
              <a:buNone/>
            </a:pPr>
            <a:r>
              <a:rPr lang="sv-SE" sz="2400" dirty="0" smtClean="0"/>
              <a:t>In den folgenden Situationen sollten Laboratorien erwägen, einen Hinweis zur Notwendigkeit einer ”erhöhten Exposition” zu geben. Dies gilt insbesondere für:</a:t>
            </a:r>
          </a:p>
          <a:p>
            <a:pPr>
              <a:buFont typeface="Arial" panose="020B0604020202020204" pitchFamily="34" charset="0"/>
              <a:buChar char="•"/>
            </a:pPr>
            <a:r>
              <a:rPr lang="sv-SE" sz="2400" i="1" dirty="0" smtClean="0"/>
              <a:t>Pseudomonas </a:t>
            </a:r>
            <a:r>
              <a:rPr lang="sv-SE" sz="2400" dirty="0" smtClean="0"/>
              <a:t>und Piperacillin-Tazobactam</a:t>
            </a:r>
            <a:r>
              <a:rPr lang="sv-SE" sz="2400" dirty="0"/>
              <a:t>, </a:t>
            </a:r>
            <a:r>
              <a:rPr lang="sv-SE" sz="2400" dirty="0" smtClean="0"/>
              <a:t>Ceftazidim, </a:t>
            </a:r>
            <a:r>
              <a:rPr lang="sv-SE" sz="2400" dirty="0"/>
              <a:t>C</a:t>
            </a:r>
            <a:r>
              <a:rPr lang="sv-SE" sz="2400" dirty="0" smtClean="0"/>
              <a:t>efepime</a:t>
            </a:r>
            <a:r>
              <a:rPr lang="sv-SE" sz="2400" dirty="0"/>
              <a:t>, I</a:t>
            </a:r>
            <a:r>
              <a:rPr lang="sv-SE" sz="2400" dirty="0" smtClean="0"/>
              <a:t>mipenem</a:t>
            </a:r>
            <a:r>
              <a:rPr lang="sv-SE" sz="2400" dirty="0"/>
              <a:t>, A</a:t>
            </a:r>
            <a:r>
              <a:rPr lang="sv-SE" sz="2400" dirty="0" smtClean="0"/>
              <a:t>ztreonam</a:t>
            </a:r>
            <a:r>
              <a:rPr lang="sv-SE" sz="2400" dirty="0"/>
              <a:t>, </a:t>
            </a:r>
            <a:r>
              <a:rPr lang="sv-SE" sz="2400" dirty="0" smtClean="0"/>
              <a:t>Flurochinolone, Aminoglycoside.</a:t>
            </a:r>
            <a:endParaRPr lang="sv-SE" sz="2400" dirty="0"/>
          </a:p>
          <a:p>
            <a:r>
              <a:rPr lang="sv-SE" sz="2400" i="1" dirty="0"/>
              <a:t>Enterobacterales</a:t>
            </a:r>
            <a:r>
              <a:rPr lang="sv-SE" sz="2400" dirty="0"/>
              <a:t> </a:t>
            </a:r>
            <a:r>
              <a:rPr lang="sv-SE" sz="2400" dirty="0" smtClean="0"/>
              <a:t>und Aminopenicilline (mit oder ohne  Inhibitor</a:t>
            </a:r>
            <a:r>
              <a:rPr lang="sv-SE" sz="2400" dirty="0"/>
              <a:t>) </a:t>
            </a:r>
            <a:r>
              <a:rPr lang="sv-SE" sz="2400" dirty="0" smtClean="0"/>
              <a:t>und Cefuroxim.</a:t>
            </a:r>
            <a:endParaRPr lang="sv-SE" sz="2400" dirty="0"/>
          </a:p>
        </p:txBody>
      </p:sp>
      <p:sp>
        <p:nvSpPr>
          <p:cNvPr id="4" name="Platshållare för sidfot 3">
            <a:extLst>
              <a:ext uri="{FF2B5EF4-FFF2-40B4-BE49-F238E27FC236}">
                <a16:creationId xmlns="" xmlns:a16="http://schemas.microsoft.com/office/drawing/2014/main" id="{C5BCE201-0A5A-EE4B-B1E3-0DF7E8B06057}"/>
              </a:ext>
            </a:extLst>
          </p:cNvPr>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spTree>
    <p:extLst>
      <p:ext uri="{BB962C8B-B14F-4D97-AF65-F5344CB8AC3E}">
        <p14:creationId xmlns:p14="http://schemas.microsoft.com/office/powerpoint/2010/main" val="3505984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5EE48C96-DBF3-8E46-B87E-98D9A9B2CA17}"/>
              </a:ext>
            </a:extLst>
          </p:cNvPr>
          <p:cNvSpPr>
            <a:spLocks noGrp="1"/>
          </p:cNvSpPr>
          <p:nvPr>
            <p:ph type="title"/>
          </p:nvPr>
        </p:nvSpPr>
        <p:spPr/>
        <p:txBody>
          <a:bodyPr>
            <a:normAutofit/>
          </a:bodyPr>
          <a:lstStyle/>
          <a:p>
            <a:r>
              <a:rPr lang="sv-SE" sz="2800" b="1" dirty="0" smtClean="0">
                <a:solidFill>
                  <a:schemeClr val="accent5">
                    <a:lumMod val="50000"/>
                  </a:schemeClr>
                </a:solidFill>
              </a:rPr>
              <a:t>Neue Terminologie</a:t>
            </a:r>
            <a:endParaRPr lang="sv-SE" sz="2800" b="1" dirty="0">
              <a:solidFill>
                <a:schemeClr val="accent5">
                  <a:lumMod val="50000"/>
                </a:schemeClr>
              </a:solidFill>
            </a:endParaRPr>
          </a:p>
        </p:txBody>
      </p:sp>
      <p:sp>
        <p:nvSpPr>
          <p:cNvPr id="3" name="Platshållare för innehåll 2">
            <a:extLst>
              <a:ext uri="{FF2B5EF4-FFF2-40B4-BE49-F238E27FC236}">
                <a16:creationId xmlns="" xmlns:a16="http://schemas.microsoft.com/office/drawing/2014/main" id="{CAD61A76-7A06-984C-92DB-495BF48F5F5C}"/>
              </a:ext>
            </a:extLst>
          </p:cNvPr>
          <p:cNvSpPr>
            <a:spLocks noGrp="1"/>
          </p:cNvSpPr>
          <p:nvPr>
            <p:ph idx="1"/>
          </p:nvPr>
        </p:nvSpPr>
        <p:spPr>
          <a:xfrm>
            <a:off x="223284" y="956930"/>
            <a:ext cx="8612372" cy="3810334"/>
          </a:xfrm>
        </p:spPr>
        <p:txBody>
          <a:bodyPr>
            <a:normAutofit fontScale="92500" lnSpcReduction="10000"/>
          </a:bodyPr>
          <a:lstStyle/>
          <a:p>
            <a:r>
              <a:rPr lang="sv-SE" sz="1800" dirty="0" smtClean="0"/>
              <a:t>Ein Mikroorganismus kann weiterhin ”sensibel </a:t>
            </a:r>
            <a:r>
              <a:rPr lang="sv-SE" sz="1800" dirty="0"/>
              <a:t>(</a:t>
            </a:r>
            <a:r>
              <a:rPr lang="sv-SE" sz="1800" b="1" dirty="0"/>
              <a:t>S</a:t>
            </a:r>
            <a:r>
              <a:rPr lang="sv-SE" sz="1800" dirty="0"/>
              <a:t>)” </a:t>
            </a:r>
            <a:r>
              <a:rPr lang="sv-SE" sz="1800" dirty="0" smtClean="0"/>
              <a:t>und ”resistant </a:t>
            </a:r>
            <a:r>
              <a:rPr lang="sv-SE" sz="1800" dirty="0"/>
              <a:t>(</a:t>
            </a:r>
            <a:r>
              <a:rPr lang="sv-SE" sz="1800" b="1" dirty="0"/>
              <a:t>R</a:t>
            </a:r>
            <a:r>
              <a:rPr lang="sv-SE" sz="1800" dirty="0"/>
              <a:t>)” </a:t>
            </a:r>
            <a:r>
              <a:rPr lang="sv-SE" sz="1800" dirty="0" smtClean="0"/>
              <a:t>befundet werden, jedoch nicht  unter Verwendung des Wortes </a:t>
            </a:r>
            <a:r>
              <a:rPr lang="sv-SE" sz="1800" dirty="0"/>
              <a:t>”</a:t>
            </a:r>
            <a:r>
              <a:rPr lang="sv-SE" sz="1800" dirty="0" smtClean="0"/>
              <a:t>intermediär”. Stattdessen sollte die Befundung mit den Worten ”sensibel, erhöhte Exposition”, jedoch mit der Abkürzung ”I” erfolgen.</a:t>
            </a:r>
            <a:endParaRPr lang="sv-SE" sz="1800" dirty="0"/>
          </a:p>
          <a:p>
            <a:pPr marL="0" indent="0">
              <a:buNone/>
            </a:pPr>
            <a:endParaRPr lang="sv-SE" sz="1800" dirty="0"/>
          </a:p>
          <a:p>
            <a:pPr marL="0" indent="0">
              <a:buNone/>
            </a:pPr>
            <a:r>
              <a:rPr lang="sv-SE" sz="1800" dirty="0"/>
              <a:t>EUCAST </a:t>
            </a:r>
            <a:r>
              <a:rPr lang="sv-SE" sz="1800" dirty="0" smtClean="0"/>
              <a:t>schlägt vor, dass im Jahr 2019 einer der folgenden Wortlaute (einer länger, einer kürzer) in Laborbefunden verwendet wird:</a:t>
            </a:r>
            <a:endParaRPr lang="sv-SE" sz="1800" dirty="0"/>
          </a:p>
          <a:p>
            <a:r>
              <a:rPr lang="en-US" sz="1800" dirty="0" err="1" smtClean="0"/>
              <a:t>Ein</a:t>
            </a:r>
            <a:r>
              <a:rPr lang="en-US" sz="1800" dirty="0" smtClean="0"/>
              <a:t> </a:t>
            </a:r>
            <a:r>
              <a:rPr lang="en-US" sz="1800" dirty="0" err="1" smtClean="0"/>
              <a:t>Mikroorganismus</a:t>
            </a:r>
            <a:r>
              <a:rPr lang="en-US" sz="1800" dirty="0" smtClean="0"/>
              <a:t> </a:t>
            </a:r>
            <a:r>
              <a:rPr lang="en-US" sz="1800" dirty="0" err="1" smtClean="0"/>
              <a:t>wird</a:t>
            </a:r>
            <a:r>
              <a:rPr lang="en-US" sz="1800" dirty="0" smtClean="0"/>
              <a:t> </a:t>
            </a:r>
            <a:r>
              <a:rPr lang="en-US" sz="1800" dirty="0" err="1" smtClean="0"/>
              <a:t>als</a:t>
            </a:r>
            <a:r>
              <a:rPr lang="en-US" sz="1800" dirty="0" smtClean="0"/>
              <a:t> </a:t>
            </a:r>
            <a:r>
              <a:rPr lang="en-US" sz="1800" i="1" dirty="0" smtClean="0"/>
              <a:t>sensibel, </a:t>
            </a:r>
            <a:r>
              <a:rPr lang="en-US" sz="1800" i="1" dirty="0" err="1" smtClean="0"/>
              <a:t>erhöhte</a:t>
            </a:r>
            <a:r>
              <a:rPr lang="en-US" sz="1800" i="1" dirty="0" smtClean="0"/>
              <a:t> Exposition</a:t>
            </a:r>
            <a:r>
              <a:rPr lang="en-US" sz="1800" dirty="0" smtClean="0"/>
              <a:t> (</a:t>
            </a:r>
            <a:r>
              <a:rPr lang="en-US" sz="1800" dirty="0" err="1" smtClean="0"/>
              <a:t>abgekürzt</a:t>
            </a:r>
            <a:r>
              <a:rPr lang="en-US" sz="1800" dirty="0" smtClean="0"/>
              <a:t> “</a:t>
            </a:r>
            <a:r>
              <a:rPr lang="en-US" sz="1800" b="1" dirty="0"/>
              <a:t>I</a:t>
            </a:r>
            <a:r>
              <a:rPr lang="en-US" sz="1800" dirty="0"/>
              <a:t>”)</a:t>
            </a:r>
            <a:r>
              <a:rPr lang="en-US" sz="1800" i="1" dirty="0"/>
              <a:t> </a:t>
            </a:r>
            <a:r>
              <a:rPr lang="en-US" sz="1800" dirty="0" err="1" smtClean="0"/>
              <a:t>befundet</a:t>
            </a:r>
            <a:r>
              <a:rPr lang="en-US" sz="1800" i="1" dirty="0" smtClean="0"/>
              <a:t>, </a:t>
            </a:r>
            <a:r>
              <a:rPr lang="en-US" sz="1800" dirty="0" err="1" smtClean="0"/>
              <a:t>wenn</a:t>
            </a:r>
            <a:r>
              <a:rPr lang="en-US" sz="1800" dirty="0" smtClean="0"/>
              <a:t> </a:t>
            </a:r>
            <a:r>
              <a:rPr lang="en-US" sz="1800" dirty="0" err="1" smtClean="0"/>
              <a:t>eine</a:t>
            </a:r>
            <a:r>
              <a:rPr lang="en-US" sz="1800" dirty="0" smtClean="0"/>
              <a:t> </a:t>
            </a:r>
            <a:r>
              <a:rPr lang="en-US" sz="1800" dirty="0" err="1" smtClean="0"/>
              <a:t>hohe</a:t>
            </a:r>
            <a:r>
              <a:rPr lang="en-US" sz="1800" dirty="0" smtClean="0"/>
              <a:t> </a:t>
            </a:r>
            <a:r>
              <a:rPr lang="en-US" sz="1800" dirty="0" err="1" smtClean="0"/>
              <a:t>Wahrscheinlichkeit</a:t>
            </a:r>
            <a:r>
              <a:rPr lang="en-US" sz="1800" dirty="0" smtClean="0"/>
              <a:t> des </a:t>
            </a:r>
            <a:r>
              <a:rPr lang="en-US" sz="1800" dirty="0" err="1" smtClean="0"/>
              <a:t>therapeutischen</a:t>
            </a:r>
            <a:r>
              <a:rPr lang="en-US" sz="1800" dirty="0" smtClean="0"/>
              <a:t> </a:t>
            </a:r>
            <a:r>
              <a:rPr lang="en-US" sz="1800" dirty="0" err="1" smtClean="0"/>
              <a:t>Erfolgs</a:t>
            </a:r>
            <a:r>
              <a:rPr lang="en-US" sz="1800" dirty="0" smtClean="0"/>
              <a:t> </a:t>
            </a:r>
            <a:r>
              <a:rPr lang="en-US" sz="1800" dirty="0" err="1" smtClean="0"/>
              <a:t>besteht</a:t>
            </a:r>
            <a:r>
              <a:rPr lang="en-US" sz="1800" dirty="0" smtClean="0"/>
              <a:t>, da die </a:t>
            </a:r>
            <a:r>
              <a:rPr lang="en-US" sz="1800" dirty="0" err="1" smtClean="0"/>
              <a:t>erhöhte</a:t>
            </a:r>
            <a:r>
              <a:rPr lang="en-US" sz="1800" dirty="0" smtClean="0"/>
              <a:t> </a:t>
            </a:r>
            <a:r>
              <a:rPr lang="en-US" sz="1800" dirty="0"/>
              <a:t>Exposition </a:t>
            </a:r>
            <a:r>
              <a:rPr lang="en-US" sz="1800" dirty="0" err="1" smtClean="0"/>
              <a:t>zum</a:t>
            </a:r>
            <a:r>
              <a:rPr lang="en-US" sz="1800" dirty="0" smtClean="0"/>
              <a:t> </a:t>
            </a:r>
            <a:r>
              <a:rPr lang="en-US" sz="1800" dirty="0" err="1" smtClean="0"/>
              <a:t>Antibiotikum</a:t>
            </a:r>
            <a:r>
              <a:rPr lang="en-US" sz="1800" dirty="0" smtClean="0"/>
              <a:t> am </a:t>
            </a:r>
            <a:r>
              <a:rPr lang="en-US" sz="1800" dirty="0" err="1" smtClean="0"/>
              <a:t>Infektionsort</a:t>
            </a:r>
            <a:r>
              <a:rPr lang="en-US" sz="1800" dirty="0" smtClean="0"/>
              <a:t> </a:t>
            </a:r>
            <a:r>
              <a:rPr lang="en-US" sz="1800" dirty="0" err="1" smtClean="0"/>
              <a:t>durch</a:t>
            </a:r>
            <a:r>
              <a:rPr lang="en-US" sz="1800" dirty="0" smtClean="0"/>
              <a:t> </a:t>
            </a:r>
            <a:r>
              <a:rPr lang="en-US" sz="1800" dirty="0" err="1" smtClean="0"/>
              <a:t>eine</a:t>
            </a:r>
            <a:r>
              <a:rPr lang="en-US" sz="1800" dirty="0" smtClean="0"/>
              <a:t> </a:t>
            </a:r>
            <a:r>
              <a:rPr lang="en-US" sz="1800" dirty="0" err="1" smtClean="0"/>
              <a:t>angepasste</a:t>
            </a:r>
            <a:r>
              <a:rPr lang="en-US" sz="1800" dirty="0" smtClean="0"/>
              <a:t> </a:t>
            </a:r>
            <a:r>
              <a:rPr lang="en-US" sz="1800" dirty="0" err="1" smtClean="0"/>
              <a:t>Dosierung</a:t>
            </a:r>
            <a:r>
              <a:rPr lang="en-US" sz="1800" dirty="0" smtClean="0"/>
              <a:t>, den </a:t>
            </a:r>
            <a:r>
              <a:rPr lang="en-US" sz="1800" dirty="0" err="1" smtClean="0"/>
              <a:t>Applikationsmodus</a:t>
            </a:r>
            <a:r>
              <a:rPr lang="en-US" sz="1800" dirty="0" smtClean="0"/>
              <a:t> </a:t>
            </a:r>
            <a:r>
              <a:rPr lang="en-US" sz="1800" dirty="0" err="1" smtClean="0"/>
              <a:t>oder</a:t>
            </a:r>
            <a:r>
              <a:rPr lang="en-US" sz="1800" dirty="0" smtClean="0"/>
              <a:t> </a:t>
            </a:r>
            <a:r>
              <a:rPr lang="en-US" sz="1800" dirty="0" err="1" smtClean="0"/>
              <a:t>aufgrund</a:t>
            </a:r>
            <a:r>
              <a:rPr lang="en-US" sz="1800" dirty="0" smtClean="0"/>
              <a:t> </a:t>
            </a:r>
            <a:r>
              <a:rPr lang="en-US" sz="1800" dirty="0" err="1" smtClean="0"/>
              <a:t>einer</a:t>
            </a:r>
            <a:r>
              <a:rPr lang="en-US" sz="1800" dirty="0" smtClean="0"/>
              <a:t> </a:t>
            </a:r>
            <a:r>
              <a:rPr lang="en-US" sz="1800" dirty="0" err="1" smtClean="0"/>
              <a:t>natürlich</a:t>
            </a:r>
            <a:r>
              <a:rPr lang="en-US" sz="1800" dirty="0" smtClean="0"/>
              <a:t> </a:t>
            </a:r>
            <a:r>
              <a:rPr lang="en-US" sz="1800" dirty="0" err="1" smtClean="0"/>
              <a:t>hohen</a:t>
            </a:r>
            <a:r>
              <a:rPr lang="en-US" sz="1800" dirty="0" smtClean="0"/>
              <a:t> </a:t>
            </a:r>
            <a:r>
              <a:rPr lang="en-US" sz="1800" dirty="0" err="1" smtClean="0"/>
              <a:t>Konzentration</a:t>
            </a:r>
            <a:r>
              <a:rPr lang="en-US" sz="1800" dirty="0" smtClean="0"/>
              <a:t> am </a:t>
            </a:r>
            <a:r>
              <a:rPr lang="en-US" sz="1800" dirty="0" err="1" smtClean="0"/>
              <a:t>Infektionsort</a:t>
            </a:r>
            <a:r>
              <a:rPr lang="en-US" sz="1800" dirty="0" smtClean="0"/>
              <a:t>  </a:t>
            </a:r>
            <a:r>
              <a:rPr lang="en-US" sz="1800" dirty="0" err="1" smtClean="0"/>
              <a:t>erreicht</a:t>
            </a:r>
            <a:r>
              <a:rPr lang="en-US" sz="1800" dirty="0" smtClean="0"/>
              <a:t> </a:t>
            </a:r>
            <a:r>
              <a:rPr lang="en-US" sz="1800" dirty="0" err="1" smtClean="0"/>
              <a:t>werden</a:t>
            </a:r>
            <a:r>
              <a:rPr lang="en-US" sz="1800" dirty="0" smtClean="0"/>
              <a:t> </a:t>
            </a:r>
            <a:r>
              <a:rPr lang="en-US" sz="1800" dirty="0" err="1" smtClean="0"/>
              <a:t>kann</a:t>
            </a:r>
            <a:r>
              <a:rPr lang="en-US" sz="1800" dirty="0" smtClean="0"/>
              <a:t>. (s. </a:t>
            </a:r>
            <a:r>
              <a:rPr lang="en-US" sz="1800" u="sng" dirty="0" smtClean="0">
                <a:hlinkClick r:id="rId2"/>
              </a:rPr>
              <a:t> </a:t>
            </a:r>
            <a:r>
              <a:rPr lang="en-US" sz="1800" u="sng" dirty="0">
                <a:hlinkClick r:id="rId2"/>
              </a:rPr>
              <a:t>http://www.eucast.org/clinical_breakpoints/</a:t>
            </a:r>
            <a:r>
              <a:rPr lang="en-US" sz="1800" dirty="0"/>
              <a:t>). </a:t>
            </a:r>
            <a:br>
              <a:rPr lang="en-US" sz="1800" dirty="0"/>
            </a:br>
            <a:endParaRPr lang="en-US" sz="1800" dirty="0"/>
          </a:p>
          <a:p>
            <a:r>
              <a:rPr lang="en-US" sz="1800" dirty="0" err="1" smtClean="0"/>
              <a:t>Ein</a:t>
            </a:r>
            <a:r>
              <a:rPr lang="en-US" sz="1800" dirty="0" smtClean="0"/>
              <a:t> </a:t>
            </a:r>
            <a:r>
              <a:rPr lang="en-US" sz="1800" dirty="0" err="1" smtClean="0"/>
              <a:t>Isolat</a:t>
            </a:r>
            <a:r>
              <a:rPr lang="en-US" sz="1800" dirty="0" smtClean="0"/>
              <a:t> </a:t>
            </a:r>
            <a:r>
              <a:rPr lang="en-US" sz="1800" dirty="0" err="1" smtClean="0"/>
              <a:t>kann</a:t>
            </a:r>
            <a:r>
              <a:rPr lang="en-US" sz="1800" dirty="0" smtClean="0"/>
              <a:t> </a:t>
            </a:r>
            <a:r>
              <a:rPr lang="en-US" sz="1800" dirty="0" err="1" smtClean="0"/>
              <a:t>als</a:t>
            </a:r>
            <a:r>
              <a:rPr lang="en-US" sz="1800" dirty="0" smtClean="0"/>
              <a:t> </a:t>
            </a:r>
            <a:r>
              <a:rPr lang="en-US" sz="1800" i="1" dirty="0" smtClean="0"/>
              <a:t>sensibel, </a:t>
            </a:r>
            <a:r>
              <a:rPr lang="en-US" sz="1800" i="1" dirty="0" err="1" smtClean="0"/>
              <a:t>erhöhte</a:t>
            </a:r>
            <a:r>
              <a:rPr lang="en-US" sz="1800" i="1" dirty="0" smtClean="0"/>
              <a:t> Exposition</a:t>
            </a:r>
            <a:r>
              <a:rPr lang="en-US" sz="1800" dirty="0" smtClean="0"/>
              <a:t> (</a:t>
            </a:r>
            <a:r>
              <a:rPr lang="en-US" sz="1800" dirty="0" err="1" smtClean="0"/>
              <a:t>abgekürzt</a:t>
            </a:r>
            <a:r>
              <a:rPr lang="en-US" sz="1800" dirty="0" smtClean="0"/>
              <a:t> “</a:t>
            </a:r>
            <a:r>
              <a:rPr lang="en-US" sz="1800" b="1" dirty="0" smtClean="0"/>
              <a:t>I</a:t>
            </a:r>
            <a:r>
              <a:rPr lang="en-US" sz="1800" dirty="0"/>
              <a:t>”)</a:t>
            </a:r>
            <a:r>
              <a:rPr lang="en-US" sz="1800" i="1" dirty="0"/>
              <a:t> </a:t>
            </a:r>
            <a:r>
              <a:rPr lang="en-US" sz="1800" dirty="0" err="1" smtClean="0"/>
              <a:t>gegenüber</a:t>
            </a:r>
            <a:r>
              <a:rPr lang="en-US" sz="1800" dirty="0" smtClean="0"/>
              <a:t> </a:t>
            </a:r>
            <a:r>
              <a:rPr lang="en-US" sz="1800" dirty="0" err="1" smtClean="0"/>
              <a:t>einem</a:t>
            </a:r>
            <a:r>
              <a:rPr lang="en-US" sz="1800" dirty="0" smtClean="0"/>
              <a:t> </a:t>
            </a:r>
            <a:r>
              <a:rPr lang="en-US" sz="1800" dirty="0" err="1" smtClean="0"/>
              <a:t>gegebenen</a:t>
            </a:r>
            <a:r>
              <a:rPr lang="en-US" sz="1800" dirty="0" smtClean="0"/>
              <a:t> </a:t>
            </a:r>
            <a:r>
              <a:rPr lang="en-US" sz="1800" dirty="0" err="1" smtClean="0"/>
              <a:t>Antibiotikum</a:t>
            </a:r>
            <a:r>
              <a:rPr lang="en-US" sz="1800" dirty="0" smtClean="0"/>
              <a:t> </a:t>
            </a:r>
            <a:r>
              <a:rPr lang="en-US" sz="1800" dirty="0" err="1" smtClean="0"/>
              <a:t>kategorisiert</a:t>
            </a:r>
            <a:r>
              <a:rPr lang="en-US" sz="1800" dirty="0" smtClean="0"/>
              <a:t> </a:t>
            </a:r>
            <a:r>
              <a:rPr lang="en-US" sz="1800" dirty="0" err="1" smtClean="0"/>
              <a:t>werden</a:t>
            </a:r>
            <a:r>
              <a:rPr lang="en-US" sz="1800" dirty="0" smtClean="0"/>
              <a:t>, </a:t>
            </a:r>
            <a:r>
              <a:rPr lang="en-US" sz="1800" dirty="0" err="1" smtClean="0"/>
              <a:t>wenn</a:t>
            </a:r>
            <a:r>
              <a:rPr lang="en-US" sz="1800" dirty="0" smtClean="0"/>
              <a:t> </a:t>
            </a:r>
            <a:r>
              <a:rPr lang="en-US" sz="1800" dirty="0" err="1" smtClean="0"/>
              <a:t>eine</a:t>
            </a:r>
            <a:r>
              <a:rPr lang="en-US" sz="1800" dirty="0" smtClean="0"/>
              <a:t> </a:t>
            </a:r>
            <a:r>
              <a:rPr lang="en-US" sz="1800" dirty="0" err="1" smtClean="0"/>
              <a:t>höhere</a:t>
            </a:r>
            <a:r>
              <a:rPr lang="en-US" sz="1800" dirty="0" smtClean="0"/>
              <a:t> Exposition (</a:t>
            </a:r>
            <a:r>
              <a:rPr lang="en-US" sz="1800" dirty="0" err="1" smtClean="0"/>
              <a:t>Dosierung</a:t>
            </a:r>
            <a:r>
              <a:rPr lang="en-US" sz="1800" dirty="0" smtClean="0"/>
              <a:t> </a:t>
            </a:r>
            <a:r>
              <a:rPr lang="en-US" sz="1800" dirty="0" err="1" smtClean="0"/>
              <a:t>oder</a:t>
            </a:r>
            <a:r>
              <a:rPr lang="en-US" sz="1800" dirty="0" smtClean="0"/>
              <a:t> </a:t>
            </a:r>
            <a:r>
              <a:rPr lang="en-US" sz="1800" dirty="0" err="1" smtClean="0"/>
              <a:t>Dosierungsintervall</a:t>
            </a:r>
            <a:r>
              <a:rPr lang="en-US" sz="1800" dirty="0" smtClean="0"/>
              <a:t>, </a:t>
            </a:r>
            <a:r>
              <a:rPr lang="en-US" sz="1800" dirty="0" err="1" smtClean="0"/>
              <a:t>Applikationsmodus</a:t>
            </a:r>
            <a:r>
              <a:rPr lang="en-US" sz="1800" dirty="0" smtClean="0"/>
              <a:t>) </a:t>
            </a:r>
            <a:r>
              <a:rPr lang="en-US" sz="1800" dirty="0" err="1" smtClean="0"/>
              <a:t>erreicht</a:t>
            </a:r>
            <a:r>
              <a:rPr lang="en-US" sz="1800" dirty="0" smtClean="0"/>
              <a:t> </a:t>
            </a:r>
            <a:r>
              <a:rPr lang="en-US" sz="1800" dirty="0" err="1" smtClean="0"/>
              <a:t>werden</a:t>
            </a:r>
            <a:r>
              <a:rPr lang="en-US" sz="1800" dirty="0" smtClean="0"/>
              <a:t> </a:t>
            </a:r>
            <a:r>
              <a:rPr lang="en-US" sz="1800" dirty="0" err="1" smtClean="0"/>
              <a:t>kann</a:t>
            </a:r>
            <a:r>
              <a:rPr lang="en-US" sz="1800" dirty="0" smtClean="0"/>
              <a:t>. </a:t>
            </a:r>
            <a:endParaRPr lang="sv-SE" sz="2000" dirty="0"/>
          </a:p>
        </p:txBody>
      </p:sp>
      <p:sp>
        <p:nvSpPr>
          <p:cNvPr id="4" name="Platshållare för sidfot 3">
            <a:extLst>
              <a:ext uri="{FF2B5EF4-FFF2-40B4-BE49-F238E27FC236}">
                <a16:creationId xmlns="" xmlns:a16="http://schemas.microsoft.com/office/drawing/2014/main" id="{F5B2456F-B7CD-4E49-9733-52D1529C2408}"/>
              </a:ext>
            </a:extLst>
          </p:cNvPr>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spTree>
    <p:extLst>
      <p:ext uri="{BB962C8B-B14F-4D97-AF65-F5344CB8AC3E}">
        <p14:creationId xmlns:p14="http://schemas.microsoft.com/office/powerpoint/2010/main" val="3230381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9756245A-58D1-AB46-9722-633BD486A756}"/>
              </a:ext>
            </a:extLst>
          </p:cNvPr>
          <p:cNvSpPr>
            <a:spLocks noGrp="1"/>
          </p:cNvSpPr>
          <p:nvPr>
            <p:ph type="title"/>
          </p:nvPr>
        </p:nvSpPr>
        <p:spPr>
          <a:xfrm>
            <a:off x="628650" y="273844"/>
            <a:ext cx="7886700" cy="652465"/>
          </a:xfrm>
        </p:spPr>
        <p:txBody>
          <a:bodyPr>
            <a:noAutofit/>
          </a:bodyPr>
          <a:lstStyle/>
          <a:p>
            <a:r>
              <a:rPr lang="sv-SE" sz="2800" b="1" dirty="0" smtClean="0">
                <a:solidFill>
                  <a:schemeClr val="accent5">
                    <a:lumMod val="50000"/>
                  </a:schemeClr>
                </a:solidFill>
              </a:rPr>
              <a:t>Neue Terminologie </a:t>
            </a:r>
            <a:r>
              <a:rPr lang="sv-SE" sz="2800" dirty="0"/>
              <a:t/>
            </a:r>
            <a:br>
              <a:rPr lang="sv-SE" sz="2800" dirty="0"/>
            </a:br>
            <a:r>
              <a:rPr lang="sv-SE" sz="2000" dirty="0"/>
              <a:t>– </a:t>
            </a:r>
            <a:r>
              <a:rPr lang="sv-SE" sz="2000" dirty="0" smtClean="0"/>
              <a:t>die folgende Sprachregelung ist im Gefolge der Neudefinition angemessen:</a:t>
            </a:r>
            <a:endParaRPr lang="sv-SE" sz="2800" dirty="0"/>
          </a:p>
        </p:txBody>
      </p:sp>
      <p:sp>
        <p:nvSpPr>
          <p:cNvPr id="3" name="Platshållare för innehåll 2">
            <a:extLst>
              <a:ext uri="{FF2B5EF4-FFF2-40B4-BE49-F238E27FC236}">
                <a16:creationId xmlns="" xmlns:a16="http://schemas.microsoft.com/office/drawing/2014/main" id="{38B33241-4239-EC4C-A020-0F565465F389}"/>
              </a:ext>
            </a:extLst>
          </p:cNvPr>
          <p:cNvSpPr>
            <a:spLocks noGrp="1"/>
          </p:cNvSpPr>
          <p:nvPr>
            <p:ph idx="1"/>
          </p:nvPr>
        </p:nvSpPr>
        <p:spPr>
          <a:xfrm>
            <a:off x="223285" y="1371600"/>
            <a:ext cx="8420985" cy="3200400"/>
          </a:xfrm>
          <a:ln>
            <a:solidFill>
              <a:schemeClr val="accent1"/>
            </a:solidFill>
          </a:ln>
        </p:spPr>
        <p:txBody>
          <a:bodyPr>
            <a:noAutofit/>
          </a:bodyPr>
          <a:lstStyle/>
          <a:p>
            <a:r>
              <a:rPr lang="sv-SE" sz="2000" dirty="0" smtClean="0"/>
              <a:t>Das Isolat gehört zur </a:t>
            </a:r>
            <a:r>
              <a:rPr lang="sv-SE" sz="2000" b="1" dirty="0" smtClean="0"/>
              <a:t>S</a:t>
            </a:r>
            <a:r>
              <a:rPr lang="sv-SE" sz="2000" dirty="0"/>
              <a:t>, </a:t>
            </a:r>
            <a:r>
              <a:rPr lang="sv-SE" sz="2000" b="1" dirty="0"/>
              <a:t>I</a:t>
            </a:r>
            <a:r>
              <a:rPr lang="sv-SE" sz="2000" dirty="0"/>
              <a:t> </a:t>
            </a:r>
            <a:r>
              <a:rPr lang="sv-SE" sz="2000" dirty="0" smtClean="0"/>
              <a:t>oder </a:t>
            </a:r>
            <a:r>
              <a:rPr lang="sv-SE" sz="2000" b="1" dirty="0"/>
              <a:t>R</a:t>
            </a:r>
            <a:r>
              <a:rPr lang="sv-SE" sz="2000" dirty="0"/>
              <a:t> </a:t>
            </a:r>
            <a:r>
              <a:rPr lang="sv-SE" sz="2000" dirty="0" smtClean="0"/>
              <a:t>Kategorie.</a:t>
            </a:r>
            <a:endParaRPr lang="sv-SE" sz="2000" dirty="0"/>
          </a:p>
          <a:p>
            <a:r>
              <a:rPr lang="sv-SE" sz="2000" dirty="0" smtClean="0"/>
              <a:t>Das Isolat gehört zur Empfindlichkeitskategorie </a:t>
            </a:r>
            <a:r>
              <a:rPr lang="sv-SE" sz="2000" b="1" dirty="0"/>
              <a:t>S</a:t>
            </a:r>
            <a:r>
              <a:rPr lang="sv-SE" sz="2000" dirty="0"/>
              <a:t>, </a:t>
            </a:r>
            <a:r>
              <a:rPr lang="sv-SE" sz="2000" b="1" dirty="0"/>
              <a:t>I</a:t>
            </a:r>
            <a:r>
              <a:rPr lang="sv-SE" sz="2000" dirty="0"/>
              <a:t> </a:t>
            </a:r>
            <a:r>
              <a:rPr lang="sv-SE" sz="2000" dirty="0" smtClean="0"/>
              <a:t>oder </a:t>
            </a:r>
            <a:r>
              <a:rPr lang="sv-SE" sz="2000" b="1" dirty="0"/>
              <a:t>R</a:t>
            </a:r>
            <a:r>
              <a:rPr lang="sv-SE" sz="2000" dirty="0"/>
              <a:t>.</a:t>
            </a:r>
          </a:p>
          <a:p>
            <a:r>
              <a:rPr lang="sv-SE" sz="2000" dirty="0" smtClean="0"/>
              <a:t>Das Isolat ist sensibel (beinhaltet </a:t>
            </a:r>
            <a:r>
              <a:rPr lang="sv-SE" sz="2000" b="1" dirty="0" smtClean="0"/>
              <a:t>S </a:t>
            </a:r>
            <a:r>
              <a:rPr lang="sv-SE" sz="2000" dirty="0"/>
              <a:t>u</a:t>
            </a:r>
            <a:r>
              <a:rPr lang="sv-SE" sz="2000" dirty="0" smtClean="0"/>
              <a:t>nd </a:t>
            </a:r>
            <a:r>
              <a:rPr lang="sv-SE" sz="2000" b="1" dirty="0"/>
              <a:t>I</a:t>
            </a:r>
            <a:r>
              <a:rPr lang="sv-SE" sz="2000" dirty="0"/>
              <a:t>).</a:t>
            </a:r>
          </a:p>
          <a:p>
            <a:r>
              <a:rPr lang="sv-SE" sz="2000" dirty="0" smtClean="0"/>
              <a:t>Das Isolat ist sensibel bei Standarddosierung (entpricht </a:t>
            </a:r>
            <a:r>
              <a:rPr lang="sv-SE" sz="2000" b="1" dirty="0" smtClean="0"/>
              <a:t>S</a:t>
            </a:r>
            <a:r>
              <a:rPr lang="sv-SE" sz="2000" dirty="0" smtClean="0"/>
              <a:t>).</a:t>
            </a:r>
          </a:p>
          <a:p>
            <a:r>
              <a:rPr lang="sv-SE" sz="2000" dirty="0" smtClean="0"/>
              <a:t>Das </a:t>
            </a:r>
            <a:r>
              <a:rPr lang="sv-SE" sz="2000" dirty="0"/>
              <a:t>Isolat ist </a:t>
            </a:r>
            <a:r>
              <a:rPr lang="sv-SE" sz="2000" dirty="0" smtClean="0"/>
              <a:t>sensibel nur bei erhöhter Exposition (entspricht </a:t>
            </a:r>
            <a:r>
              <a:rPr lang="sv-SE" sz="2000" b="1" dirty="0" smtClean="0"/>
              <a:t>I</a:t>
            </a:r>
            <a:r>
              <a:rPr lang="sv-SE" sz="2000" dirty="0" smtClean="0"/>
              <a:t>).</a:t>
            </a:r>
          </a:p>
          <a:p>
            <a:r>
              <a:rPr lang="sv-SE" sz="2000" dirty="0"/>
              <a:t>Das Isolat ist </a:t>
            </a:r>
            <a:r>
              <a:rPr lang="sv-SE" sz="2000" dirty="0" smtClean="0"/>
              <a:t>resistent (entspricht </a:t>
            </a:r>
            <a:r>
              <a:rPr lang="sv-SE" sz="2000" b="1" dirty="0" smtClean="0"/>
              <a:t>R</a:t>
            </a:r>
            <a:r>
              <a:rPr lang="sv-SE" sz="2000" dirty="0"/>
              <a:t>).</a:t>
            </a:r>
          </a:p>
          <a:p>
            <a:endParaRPr lang="sv-SE" sz="2000" dirty="0"/>
          </a:p>
          <a:p>
            <a:r>
              <a:rPr lang="sv-SE" sz="2000" dirty="0" smtClean="0"/>
              <a:t>Antibiogramme – enthalten </a:t>
            </a:r>
            <a:r>
              <a:rPr lang="sv-SE" sz="2000" b="1" dirty="0" smtClean="0"/>
              <a:t>S</a:t>
            </a:r>
            <a:r>
              <a:rPr lang="sv-SE" sz="2000" dirty="0"/>
              <a:t>,</a:t>
            </a:r>
            <a:r>
              <a:rPr lang="sv-SE" sz="2000" b="1" dirty="0"/>
              <a:t> I </a:t>
            </a:r>
            <a:r>
              <a:rPr lang="sv-SE" sz="2000" dirty="0" smtClean="0"/>
              <a:t>oder </a:t>
            </a:r>
            <a:r>
              <a:rPr lang="sv-SE" sz="2000" b="1" dirty="0"/>
              <a:t>R</a:t>
            </a:r>
            <a:r>
              <a:rPr lang="sv-SE" sz="2000" dirty="0"/>
              <a:t>.</a:t>
            </a:r>
          </a:p>
        </p:txBody>
      </p:sp>
      <p:sp>
        <p:nvSpPr>
          <p:cNvPr id="5" name="Platshållare för sidfot 4">
            <a:extLst>
              <a:ext uri="{FF2B5EF4-FFF2-40B4-BE49-F238E27FC236}">
                <a16:creationId xmlns="" xmlns:a16="http://schemas.microsoft.com/office/drawing/2014/main" id="{89D7F9AB-33ED-CD40-8287-0CB1CE4BD797}"/>
              </a:ext>
            </a:extLst>
          </p:cNvPr>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spTree>
    <p:extLst>
      <p:ext uri="{BB962C8B-B14F-4D97-AF65-F5344CB8AC3E}">
        <p14:creationId xmlns:p14="http://schemas.microsoft.com/office/powerpoint/2010/main" val="3294783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368F0B2D-70E8-A94F-B05A-37E3E5D18223}"/>
              </a:ext>
            </a:extLst>
          </p:cNvPr>
          <p:cNvSpPr>
            <a:spLocks noGrp="1"/>
          </p:cNvSpPr>
          <p:nvPr>
            <p:ph type="title"/>
          </p:nvPr>
        </p:nvSpPr>
        <p:spPr>
          <a:xfrm>
            <a:off x="269309" y="180927"/>
            <a:ext cx="8229600" cy="722840"/>
          </a:xfrm>
        </p:spPr>
        <p:txBody>
          <a:bodyPr>
            <a:normAutofit/>
          </a:bodyPr>
          <a:lstStyle/>
          <a:p>
            <a:r>
              <a:rPr lang="en-GB" sz="2800" b="1" dirty="0">
                <a:solidFill>
                  <a:schemeClr val="accent5">
                    <a:lumMod val="50000"/>
                  </a:schemeClr>
                </a:solidFill>
              </a:rPr>
              <a:t>Surveillance </a:t>
            </a:r>
            <a:r>
              <a:rPr lang="en-GB" sz="2800" b="1" dirty="0" smtClean="0">
                <a:solidFill>
                  <a:schemeClr val="accent5">
                    <a:lumMod val="50000"/>
                  </a:schemeClr>
                </a:solidFill>
              </a:rPr>
              <a:t>der </a:t>
            </a:r>
            <a:r>
              <a:rPr lang="en-GB" sz="2800" b="1" dirty="0" err="1" smtClean="0">
                <a:solidFill>
                  <a:schemeClr val="accent5">
                    <a:lumMod val="50000"/>
                  </a:schemeClr>
                </a:solidFill>
              </a:rPr>
              <a:t>Antibiotikaresistenz</a:t>
            </a:r>
            <a:endParaRPr lang="en-GB" sz="2800" b="1" dirty="0">
              <a:solidFill>
                <a:schemeClr val="accent5">
                  <a:lumMod val="50000"/>
                </a:schemeClr>
              </a:solidFill>
            </a:endParaRPr>
          </a:p>
        </p:txBody>
      </p:sp>
      <p:sp>
        <p:nvSpPr>
          <p:cNvPr id="3" name="Platshållare för innehåll 2">
            <a:extLst>
              <a:ext uri="{FF2B5EF4-FFF2-40B4-BE49-F238E27FC236}">
                <a16:creationId xmlns="" xmlns:a16="http://schemas.microsoft.com/office/drawing/2014/main" id="{4F66A003-4F95-2649-B2DD-A24D6DDC9C2F}"/>
              </a:ext>
            </a:extLst>
          </p:cNvPr>
          <p:cNvSpPr>
            <a:spLocks noGrp="1"/>
          </p:cNvSpPr>
          <p:nvPr>
            <p:ph idx="1"/>
          </p:nvPr>
        </p:nvSpPr>
        <p:spPr>
          <a:xfrm>
            <a:off x="457199" y="1041991"/>
            <a:ext cx="8411227" cy="3552631"/>
          </a:xfrm>
          <a:ln>
            <a:solidFill>
              <a:schemeClr val="tx2">
                <a:lumMod val="75000"/>
              </a:schemeClr>
            </a:solidFill>
          </a:ln>
        </p:spPr>
        <p:txBody>
          <a:bodyPr>
            <a:normAutofit/>
          </a:bodyPr>
          <a:lstStyle/>
          <a:p>
            <a:pPr marL="0" indent="0">
              <a:buNone/>
            </a:pPr>
            <a:r>
              <a:rPr lang="en-GB" sz="2400" dirty="0" smtClean="0"/>
              <a:t>Es war </a:t>
            </a:r>
            <a:r>
              <a:rPr lang="en-GB" sz="2400" dirty="0" err="1" smtClean="0"/>
              <a:t>eine</a:t>
            </a:r>
            <a:r>
              <a:rPr lang="en-GB" sz="2400" dirty="0" smtClean="0"/>
              <a:t> </a:t>
            </a:r>
            <a:r>
              <a:rPr lang="en-GB" sz="2400" dirty="0" err="1" smtClean="0"/>
              <a:t>geübte</a:t>
            </a:r>
            <a:r>
              <a:rPr lang="en-GB" sz="2400" dirty="0" smtClean="0"/>
              <a:t> Praxis, die </a:t>
            </a:r>
            <a:r>
              <a:rPr lang="en-GB" sz="2400" dirty="0" err="1" smtClean="0"/>
              <a:t>Kategorien</a:t>
            </a:r>
            <a:r>
              <a:rPr lang="en-GB" sz="2400" dirty="0" smtClean="0"/>
              <a:t> “resistent” und “</a:t>
            </a:r>
            <a:r>
              <a:rPr lang="en-GB" sz="2400" dirty="0" err="1" smtClean="0"/>
              <a:t>intermediär</a:t>
            </a:r>
            <a:r>
              <a:rPr lang="en-GB" sz="2400" dirty="0" smtClean="0"/>
              <a:t>” </a:t>
            </a:r>
            <a:r>
              <a:rPr lang="en-GB" sz="2400" dirty="0" err="1" smtClean="0"/>
              <a:t>für</a:t>
            </a:r>
            <a:r>
              <a:rPr lang="en-GB" sz="2400" dirty="0" smtClean="0"/>
              <a:t> </a:t>
            </a:r>
            <a:r>
              <a:rPr lang="en-GB" sz="2400" dirty="0" err="1" smtClean="0"/>
              <a:t>Berichte</a:t>
            </a:r>
            <a:r>
              <a:rPr lang="en-GB" sz="2400" dirty="0" smtClean="0"/>
              <a:t> </a:t>
            </a:r>
            <a:r>
              <a:rPr lang="en-GB" sz="2400" dirty="0" err="1" smtClean="0"/>
              <a:t>zur</a:t>
            </a:r>
            <a:r>
              <a:rPr lang="en-GB" sz="2400" dirty="0" smtClean="0"/>
              <a:t> </a:t>
            </a:r>
            <a:r>
              <a:rPr lang="en-GB" sz="2400" dirty="0" err="1" smtClean="0"/>
              <a:t>Antibiotikaresistenz</a:t>
            </a:r>
            <a:r>
              <a:rPr lang="en-GB" sz="2400" dirty="0" smtClean="0"/>
              <a:t> </a:t>
            </a:r>
            <a:r>
              <a:rPr lang="en-GB" sz="2400" dirty="0" err="1" smtClean="0"/>
              <a:t>als</a:t>
            </a:r>
            <a:r>
              <a:rPr lang="en-GB" sz="2400" dirty="0" smtClean="0"/>
              <a:t> </a:t>
            </a:r>
            <a:r>
              <a:rPr lang="en-GB" sz="2400" dirty="0" err="1" smtClean="0"/>
              <a:t>nicht</a:t>
            </a:r>
            <a:r>
              <a:rPr lang="en-GB" sz="2400" dirty="0" smtClean="0"/>
              <a:t> </a:t>
            </a:r>
            <a:r>
              <a:rPr lang="en-GB" sz="2400" dirty="0" err="1" smtClean="0"/>
              <a:t>sensibel</a:t>
            </a:r>
            <a:r>
              <a:rPr lang="en-GB" sz="2400" dirty="0" smtClean="0"/>
              <a:t> </a:t>
            </a:r>
            <a:r>
              <a:rPr lang="en-GB" sz="2400" dirty="0" err="1" smtClean="0"/>
              <a:t>zu</a:t>
            </a:r>
            <a:r>
              <a:rPr lang="en-GB" sz="2400" dirty="0" smtClean="0"/>
              <a:t> </a:t>
            </a:r>
            <a:r>
              <a:rPr lang="en-GB" sz="2400" dirty="0" err="1" smtClean="0"/>
              <a:t>gruppieren</a:t>
            </a:r>
            <a:r>
              <a:rPr lang="en-GB" sz="2400" dirty="0" smtClean="0"/>
              <a:t>. Dies </a:t>
            </a:r>
            <a:r>
              <a:rPr lang="en-GB" sz="2400" dirty="0" err="1" smtClean="0"/>
              <a:t>ist</a:t>
            </a:r>
            <a:r>
              <a:rPr lang="en-GB" sz="2400" dirty="0" smtClean="0"/>
              <a:t> ab 2019 </a:t>
            </a:r>
            <a:r>
              <a:rPr lang="en-GB" sz="2400" dirty="0" err="1" smtClean="0"/>
              <a:t>nicht</a:t>
            </a:r>
            <a:r>
              <a:rPr lang="en-GB" sz="2400" dirty="0" smtClean="0"/>
              <a:t> </a:t>
            </a:r>
            <a:r>
              <a:rPr lang="en-GB" sz="2400" dirty="0" err="1" smtClean="0"/>
              <a:t>mehr</a:t>
            </a:r>
            <a:r>
              <a:rPr lang="en-GB" sz="2400" dirty="0" smtClean="0"/>
              <a:t> </a:t>
            </a:r>
            <a:r>
              <a:rPr lang="en-GB" sz="2400" dirty="0" err="1" smtClean="0"/>
              <a:t>zulässig</a:t>
            </a:r>
            <a:r>
              <a:rPr lang="en-GB" sz="2400" dirty="0" smtClean="0"/>
              <a:t>. </a:t>
            </a:r>
          </a:p>
          <a:p>
            <a:pPr>
              <a:buFont typeface="Arial" panose="020B0604020202020204" pitchFamily="34" charset="0"/>
              <a:buChar char="•"/>
            </a:pPr>
            <a:r>
              <a:rPr lang="en-GB" sz="2400" dirty="0" err="1" smtClean="0"/>
              <a:t>Für</a:t>
            </a:r>
            <a:r>
              <a:rPr lang="en-GB" sz="2400" dirty="0" smtClean="0"/>
              <a:t> Surveillance </a:t>
            </a:r>
            <a:r>
              <a:rPr lang="en-GB" sz="2400" dirty="0" err="1" smtClean="0"/>
              <a:t>Zwecke</a:t>
            </a:r>
            <a:r>
              <a:rPr lang="en-GB" sz="2400" dirty="0" smtClean="0"/>
              <a:t> </a:t>
            </a:r>
            <a:r>
              <a:rPr lang="en-GB" sz="2400" dirty="0" err="1" smtClean="0"/>
              <a:t>ist</a:t>
            </a:r>
            <a:r>
              <a:rPr lang="en-GB" sz="2400" dirty="0" smtClean="0"/>
              <a:t> die </a:t>
            </a:r>
            <a:r>
              <a:rPr lang="en-GB" sz="2400" dirty="0" err="1" smtClean="0"/>
              <a:t>Kombination</a:t>
            </a:r>
            <a:r>
              <a:rPr lang="en-GB" sz="2400" dirty="0" smtClean="0"/>
              <a:t> von </a:t>
            </a:r>
            <a:r>
              <a:rPr lang="en-GB" sz="2400" dirty="0" err="1" smtClean="0"/>
              <a:t>Kategorien</a:t>
            </a:r>
            <a:r>
              <a:rPr lang="en-GB" sz="2400" dirty="0" smtClean="0"/>
              <a:t> </a:t>
            </a:r>
            <a:r>
              <a:rPr lang="en-GB" sz="2400" dirty="0" err="1" smtClean="0"/>
              <a:t>zu</a:t>
            </a:r>
            <a:r>
              <a:rPr lang="en-GB" sz="2400" dirty="0" smtClean="0"/>
              <a:t> </a:t>
            </a:r>
            <a:r>
              <a:rPr lang="en-GB" sz="2400" dirty="0" err="1" smtClean="0"/>
              <a:t>vermeiden</a:t>
            </a:r>
            <a:r>
              <a:rPr lang="en-GB" sz="2400" dirty="0" smtClean="0"/>
              <a:t> – S, </a:t>
            </a:r>
            <a:r>
              <a:rPr lang="en-GB" sz="2400" b="1" dirty="0" smtClean="0"/>
              <a:t>I</a:t>
            </a:r>
            <a:r>
              <a:rPr lang="en-GB" sz="2400" dirty="0" smtClean="0"/>
              <a:t> und </a:t>
            </a:r>
            <a:r>
              <a:rPr lang="en-GB" sz="2400" b="1" dirty="0" smtClean="0"/>
              <a:t>R</a:t>
            </a:r>
            <a:r>
              <a:rPr lang="en-GB" sz="2400" dirty="0" smtClean="0"/>
              <a:t> </a:t>
            </a:r>
            <a:r>
              <a:rPr lang="en-GB" sz="2400" dirty="0" err="1" smtClean="0"/>
              <a:t>sollten</a:t>
            </a:r>
            <a:r>
              <a:rPr lang="en-GB" sz="2400" dirty="0" smtClean="0"/>
              <a:t> </a:t>
            </a:r>
            <a:r>
              <a:rPr lang="en-GB" sz="2400" dirty="0" err="1" smtClean="0"/>
              <a:t>separat</a:t>
            </a:r>
            <a:r>
              <a:rPr lang="en-GB" sz="2400" dirty="0" smtClean="0"/>
              <a:t> </a:t>
            </a:r>
            <a:r>
              <a:rPr lang="en-GB" sz="2400" dirty="0" err="1" smtClean="0"/>
              <a:t>ausgeweisen</a:t>
            </a:r>
            <a:r>
              <a:rPr lang="en-GB" sz="2400" dirty="0" smtClean="0"/>
              <a:t> sein. </a:t>
            </a:r>
            <a:endParaRPr lang="en-GB" sz="2400" dirty="0"/>
          </a:p>
          <a:p>
            <a:r>
              <a:rPr lang="en-GB" sz="2400" dirty="0" err="1" smtClean="0"/>
              <a:t>Ist</a:t>
            </a:r>
            <a:r>
              <a:rPr lang="en-GB" sz="2400" dirty="0" smtClean="0"/>
              <a:t> </a:t>
            </a:r>
            <a:r>
              <a:rPr lang="en-GB" sz="2400" dirty="0" err="1" smtClean="0"/>
              <a:t>eine</a:t>
            </a:r>
            <a:r>
              <a:rPr lang="en-GB" sz="2400" dirty="0" smtClean="0"/>
              <a:t> </a:t>
            </a:r>
            <a:r>
              <a:rPr lang="en-GB" sz="2400" dirty="0" err="1" smtClean="0"/>
              <a:t>Kombination</a:t>
            </a:r>
            <a:r>
              <a:rPr lang="en-GB" sz="2400" dirty="0" smtClean="0"/>
              <a:t> </a:t>
            </a:r>
            <a:r>
              <a:rPr lang="en-GB" sz="2400" dirty="0" err="1" smtClean="0"/>
              <a:t>notwendig</a:t>
            </a:r>
            <a:r>
              <a:rPr lang="en-GB" sz="2400" dirty="0" smtClean="0"/>
              <a:t>, </a:t>
            </a:r>
            <a:r>
              <a:rPr lang="en-GB" sz="2400" dirty="0" err="1" smtClean="0"/>
              <a:t>dann</a:t>
            </a:r>
            <a:r>
              <a:rPr lang="en-GB" sz="2400" dirty="0" smtClean="0"/>
              <a:t> </a:t>
            </a:r>
            <a:r>
              <a:rPr lang="en-GB" sz="2400" dirty="0" err="1" smtClean="0"/>
              <a:t>sind</a:t>
            </a:r>
            <a:r>
              <a:rPr lang="en-GB" sz="2400" dirty="0" smtClean="0"/>
              <a:t> </a:t>
            </a:r>
            <a:r>
              <a:rPr lang="en-GB" sz="2400" b="1" dirty="0" smtClean="0"/>
              <a:t>S</a:t>
            </a:r>
            <a:r>
              <a:rPr lang="en-GB" sz="2400" dirty="0" smtClean="0"/>
              <a:t> und </a:t>
            </a:r>
            <a:r>
              <a:rPr lang="en-GB" sz="2400" b="1" dirty="0" smtClean="0"/>
              <a:t>I</a:t>
            </a:r>
            <a:r>
              <a:rPr lang="en-GB" sz="2400" dirty="0" smtClean="0"/>
              <a:t> </a:t>
            </a:r>
            <a:r>
              <a:rPr lang="en-GB" sz="2400" dirty="0" err="1" smtClean="0"/>
              <a:t>zu</a:t>
            </a:r>
            <a:r>
              <a:rPr lang="en-GB" sz="2400" dirty="0" smtClean="0"/>
              <a:t> </a:t>
            </a:r>
            <a:r>
              <a:rPr lang="en-GB" sz="2400" dirty="0" err="1" smtClean="0"/>
              <a:t>gruppieren</a:t>
            </a:r>
            <a:r>
              <a:rPr lang="en-GB" sz="2400" dirty="0" smtClean="0"/>
              <a:t> und </a:t>
            </a:r>
            <a:r>
              <a:rPr lang="en-GB" sz="2400" b="1" dirty="0" smtClean="0"/>
              <a:t>R</a:t>
            </a:r>
            <a:r>
              <a:rPr lang="en-GB" sz="2400" dirty="0" smtClean="0"/>
              <a:t> </a:t>
            </a:r>
            <a:r>
              <a:rPr lang="en-GB" sz="2400" dirty="0" err="1" smtClean="0"/>
              <a:t>separat</a:t>
            </a:r>
            <a:r>
              <a:rPr lang="en-GB" sz="2400" dirty="0" smtClean="0"/>
              <a:t> </a:t>
            </a:r>
            <a:r>
              <a:rPr lang="en-GB" sz="2400" dirty="0" err="1" smtClean="0"/>
              <a:t>auszuweisen</a:t>
            </a:r>
            <a:r>
              <a:rPr lang="en-GB" sz="2400" dirty="0" smtClean="0"/>
              <a:t>. </a:t>
            </a:r>
            <a:endParaRPr lang="en-GB" sz="2400" dirty="0"/>
          </a:p>
        </p:txBody>
      </p:sp>
      <p:sp>
        <p:nvSpPr>
          <p:cNvPr id="4" name="Platshållare för sidfot 3">
            <a:extLst>
              <a:ext uri="{FF2B5EF4-FFF2-40B4-BE49-F238E27FC236}">
                <a16:creationId xmlns="" xmlns:a16="http://schemas.microsoft.com/office/drawing/2014/main" id="{EE3FBA4F-384A-D447-AE53-4984B80F767D}"/>
              </a:ext>
            </a:extLst>
          </p:cNvPr>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spTree>
    <p:extLst>
      <p:ext uri="{BB962C8B-B14F-4D97-AF65-F5344CB8AC3E}">
        <p14:creationId xmlns:p14="http://schemas.microsoft.com/office/powerpoint/2010/main" val="3721213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7CC14658-6B9D-B74B-B499-246DBB5B69DE}"/>
              </a:ext>
            </a:extLst>
          </p:cNvPr>
          <p:cNvSpPr>
            <a:spLocks noGrp="1"/>
          </p:cNvSpPr>
          <p:nvPr>
            <p:ph type="title"/>
          </p:nvPr>
        </p:nvSpPr>
        <p:spPr>
          <a:ln>
            <a:noFill/>
          </a:ln>
        </p:spPr>
        <p:txBody>
          <a:bodyPr>
            <a:normAutofit fontScale="90000"/>
          </a:bodyPr>
          <a:lstStyle/>
          <a:p>
            <a:r>
              <a:rPr lang="sv-SE" sz="2800" b="1" dirty="0" smtClean="0">
                <a:solidFill>
                  <a:schemeClr val="accent5">
                    <a:lumMod val="50000"/>
                  </a:schemeClr>
                </a:solidFill>
              </a:rPr>
              <a:t>Technische Variationen und unsichere Ergebnisse im Labor </a:t>
            </a:r>
            <a:endParaRPr lang="sv-SE" sz="2800" b="1" dirty="0">
              <a:solidFill>
                <a:schemeClr val="accent5">
                  <a:lumMod val="50000"/>
                </a:schemeClr>
              </a:solidFill>
            </a:endParaRPr>
          </a:p>
        </p:txBody>
      </p:sp>
      <p:sp>
        <p:nvSpPr>
          <p:cNvPr id="3" name="Platshållare för innehåll 2">
            <a:extLst>
              <a:ext uri="{FF2B5EF4-FFF2-40B4-BE49-F238E27FC236}">
                <a16:creationId xmlns="" xmlns:a16="http://schemas.microsoft.com/office/drawing/2014/main" id="{EA860A07-509A-9645-A562-4D225C3341D8}"/>
              </a:ext>
            </a:extLst>
          </p:cNvPr>
          <p:cNvSpPr>
            <a:spLocks noGrp="1"/>
          </p:cNvSpPr>
          <p:nvPr>
            <p:ph idx="1"/>
          </p:nvPr>
        </p:nvSpPr>
        <p:spPr>
          <a:ln>
            <a:solidFill>
              <a:schemeClr val="accent5">
                <a:lumMod val="50000"/>
              </a:schemeClr>
            </a:solidFill>
          </a:ln>
        </p:spPr>
        <p:txBody>
          <a:bodyPr>
            <a:normAutofit fontScale="92500"/>
          </a:bodyPr>
          <a:lstStyle/>
          <a:p>
            <a:r>
              <a:rPr lang="sv-SE" sz="2400" dirty="0" smtClean="0"/>
              <a:t>Die  bisherige Definition von </a:t>
            </a:r>
            <a:r>
              <a:rPr lang="sv-SE" sz="2400" b="1" dirty="0" smtClean="0"/>
              <a:t>I</a:t>
            </a:r>
            <a:r>
              <a:rPr lang="sv-SE" sz="2400" dirty="0" smtClean="0"/>
              <a:t> umfasst einen Grad von Unsicherheit und/oder unkontrollierter technischer Variabilität. Welche und zu welchem Ausmass ist nicht definiert.</a:t>
            </a:r>
          </a:p>
          <a:p>
            <a:r>
              <a:rPr lang="sv-SE" sz="2400" dirty="0" smtClean="0"/>
              <a:t>Dieser Teil der Definition wurde entfernt und EUCAST hat offensichtliche Situationen identifiziert, in denen das Labor Vorkehrungen treffen muss, um in hohem Maße unsichere Resultate herauszugeben. </a:t>
            </a:r>
          </a:p>
          <a:p>
            <a:r>
              <a:rPr lang="sv-SE" sz="2400" dirty="0" smtClean="0"/>
              <a:t>Es gibt Situationen, in denen eine schlechte Reproduzierbarkeit zu erwarten ist. </a:t>
            </a:r>
            <a:endParaRPr lang="sv-SE" sz="2400" dirty="0"/>
          </a:p>
        </p:txBody>
      </p:sp>
      <p:sp>
        <p:nvSpPr>
          <p:cNvPr id="4" name="Platshållare för sidfot 3">
            <a:extLst>
              <a:ext uri="{FF2B5EF4-FFF2-40B4-BE49-F238E27FC236}">
                <a16:creationId xmlns="" xmlns:a16="http://schemas.microsoft.com/office/drawing/2014/main" id="{D9538841-5320-124B-889C-9126F661EAA6}"/>
              </a:ext>
            </a:extLst>
          </p:cNvPr>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spTree>
    <p:extLst>
      <p:ext uri="{BB962C8B-B14F-4D97-AF65-F5344CB8AC3E}">
        <p14:creationId xmlns:p14="http://schemas.microsoft.com/office/powerpoint/2010/main" val="2704045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sp>
        <p:nvSpPr>
          <p:cNvPr id="5" name="Rubrik 4"/>
          <p:cNvSpPr>
            <a:spLocks noGrp="1"/>
          </p:cNvSpPr>
          <p:nvPr>
            <p:ph type="title"/>
          </p:nvPr>
        </p:nvSpPr>
        <p:spPr>
          <a:xfrm>
            <a:off x="457200" y="547590"/>
            <a:ext cx="8229600" cy="4219674"/>
          </a:xfrm>
        </p:spPr>
        <p:txBody>
          <a:bodyPr>
            <a:noAutofit/>
          </a:bodyPr>
          <a:lstStyle/>
          <a:p>
            <a:pPr marL="0" indent="0" algn="l"/>
            <a:r>
              <a:rPr lang="is-IS" sz="2400" dirty="0" smtClean="0"/>
              <a:t>Das </a:t>
            </a:r>
            <a:r>
              <a:rPr lang="is-IS" sz="2400" dirty="0"/>
              <a:t>EUCAST Steering Committee (SC) </a:t>
            </a:r>
            <a:r>
              <a:rPr lang="is-IS" sz="2400" dirty="0" smtClean="0"/>
              <a:t>hat entschieden die Definitionen der Bewertungskategorien der Empfindlichkeits-prüfung zu ändern, aber die Bezeichnungen S</a:t>
            </a:r>
            <a:r>
              <a:rPr lang="is-IS" sz="2400" dirty="0"/>
              <a:t>, I </a:t>
            </a:r>
            <a:r>
              <a:rPr lang="is-IS" sz="2400" dirty="0" smtClean="0"/>
              <a:t>und R beizubehalten. </a:t>
            </a:r>
            <a:r>
              <a:rPr lang="is-IS" sz="2400" dirty="0"/>
              <a:t/>
            </a:r>
            <a:br>
              <a:rPr lang="is-IS" sz="2400" dirty="0"/>
            </a:br>
            <a:r>
              <a:rPr lang="is-IS" sz="1800" dirty="0"/>
              <a:t/>
            </a:r>
            <a:br>
              <a:rPr lang="is-IS" sz="1800" dirty="0"/>
            </a:br>
            <a:r>
              <a:rPr lang="is-IS" sz="2000" dirty="0" smtClean="0"/>
              <a:t>Diese Entscheidung erfolgte im Gefolge dreier “general consultations” </a:t>
            </a:r>
            <a:r>
              <a:rPr lang="is-IS" sz="2000" dirty="0"/>
              <a:t>(2015, 2017 and 2018</a:t>
            </a:r>
            <a:r>
              <a:rPr lang="is-IS" sz="2000" dirty="0" smtClean="0"/>
              <a:t>) im Juni 2018. Die Ergebnisse sind auf der Webseite EUCAST.org verfügbar (unter </a:t>
            </a:r>
            <a:r>
              <a:rPr lang="is-IS" sz="2000" dirty="0"/>
              <a:t>Consultations</a:t>
            </a:r>
            <a:r>
              <a:rPr lang="is-IS" sz="2000" dirty="0" smtClean="0"/>
              <a:t>). Die NAK Deutschland hat sich dieser Entscheidung am 26.10.2018 angeschlossen. </a:t>
            </a:r>
            <a:r>
              <a:rPr lang="is-IS" sz="2000" dirty="0"/>
              <a:t/>
            </a:r>
            <a:br>
              <a:rPr lang="is-IS" sz="2000" dirty="0"/>
            </a:br>
            <a:r>
              <a:rPr lang="is-IS" sz="1800" dirty="0"/>
              <a:t/>
            </a:r>
            <a:br>
              <a:rPr lang="is-IS" sz="1800" dirty="0"/>
            </a:br>
            <a:r>
              <a:rPr lang="is-IS" sz="2000" dirty="0" smtClean="0"/>
              <a:t>Die neuen Definitionen gelten ab dem 1.1.2019 mit Erscheinen der EUCAST </a:t>
            </a:r>
            <a:r>
              <a:rPr lang="is-IS" sz="2000" dirty="0"/>
              <a:t>breakpoint </a:t>
            </a:r>
            <a:r>
              <a:rPr lang="is-IS" sz="2000" dirty="0" smtClean="0"/>
              <a:t>Tabelle v.9.0</a:t>
            </a:r>
            <a:endParaRPr lang="sv-SE" sz="2000" dirty="0"/>
          </a:p>
        </p:txBody>
      </p:sp>
    </p:spTree>
    <p:extLst>
      <p:ext uri="{BB962C8B-B14F-4D97-AF65-F5344CB8AC3E}">
        <p14:creationId xmlns:p14="http://schemas.microsoft.com/office/powerpoint/2010/main" val="3820938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819"/>
            <a:ext cx="8229600" cy="857250"/>
          </a:xfrm>
        </p:spPr>
        <p:txBody>
          <a:bodyPr>
            <a:noAutofit/>
          </a:bodyPr>
          <a:lstStyle/>
          <a:p>
            <a:r>
              <a:rPr lang="en-US" sz="2800" b="1" dirty="0">
                <a:solidFill>
                  <a:schemeClr val="accent5">
                    <a:lumMod val="50000"/>
                  </a:schemeClr>
                </a:solidFill>
              </a:rPr>
              <a:t>Breakpoint </a:t>
            </a:r>
            <a:r>
              <a:rPr lang="en-US" sz="2800" b="1" dirty="0" err="1" smtClean="0">
                <a:solidFill>
                  <a:schemeClr val="accent5">
                    <a:lumMod val="50000"/>
                  </a:schemeClr>
                </a:solidFill>
              </a:rPr>
              <a:t>Komitees</a:t>
            </a:r>
            <a:r>
              <a:rPr lang="en-US" sz="2800" b="1" dirty="0" smtClean="0">
                <a:solidFill>
                  <a:schemeClr val="accent5">
                    <a:lumMod val="50000"/>
                  </a:schemeClr>
                </a:solidFill>
              </a:rPr>
              <a:t> und </a:t>
            </a:r>
            <a:r>
              <a:rPr lang="en-US" sz="2800" b="1" dirty="0" err="1" smtClean="0">
                <a:solidFill>
                  <a:schemeClr val="accent5">
                    <a:lumMod val="50000"/>
                  </a:schemeClr>
                </a:solidFill>
              </a:rPr>
              <a:t>Laboratorien</a:t>
            </a:r>
            <a:r>
              <a:rPr lang="en-US" sz="2800" b="1" dirty="0" smtClean="0">
                <a:solidFill>
                  <a:schemeClr val="accent5">
                    <a:lumMod val="50000"/>
                  </a:schemeClr>
                </a:solidFill>
              </a:rPr>
              <a:t> </a:t>
            </a:r>
            <a:r>
              <a:rPr lang="en-US" sz="2800" b="1" dirty="0" err="1" smtClean="0">
                <a:solidFill>
                  <a:schemeClr val="accent5">
                    <a:lumMod val="50000"/>
                  </a:schemeClr>
                </a:solidFill>
              </a:rPr>
              <a:t>sind</a:t>
            </a:r>
            <a:r>
              <a:rPr lang="en-US" sz="2800" b="1" dirty="0" smtClean="0">
                <a:solidFill>
                  <a:schemeClr val="accent5">
                    <a:lumMod val="50000"/>
                  </a:schemeClr>
                </a:solidFill>
              </a:rPr>
              <a:t> </a:t>
            </a:r>
            <a:r>
              <a:rPr lang="en-US" sz="2800" b="1" dirty="0" err="1" smtClean="0">
                <a:solidFill>
                  <a:schemeClr val="accent5">
                    <a:lumMod val="50000"/>
                  </a:schemeClr>
                </a:solidFill>
              </a:rPr>
              <a:t>gefordert</a:t>
            </a:r>
            <a:r>
              <a:rPr lang="en-US" sz="2800" b="1" dirty="0" smtClean="0">
                <a:solidFill>
                  <a:schemeClr val="accent5">
                    <a:lumMod val="50000"/>
                  </a:schemeClr>
                </a:solidFill>
              </a:rPr>
              <a:t> </a:t>
            </a:r>
            <a:r>
              <a:rPr lang="en-US" sz="2800" b="1" dirty="0" err="1" smtClean="0">
                <a:solidFill>
                  <a:schemeClr val="accent5">
                    <a:lumMod val="50000"/>
                  </a:schemeClr>
                </a:solidFill>
              </a:rPr>
              <a:t>technische</a:t>
            </a:r>
            <a:r>
              <a:rPr lang="en-US" sz="2800" b="1" dirty="0" smtClean="0">
                <a:solidFill>
                  <a:schemeClr val="accent5">
                    <a:lumMod val="50000"/>
                  </a:schemeClr>
                </a:solidFill>
              </a:rPr>
              <a:t> </a:t>
            </a:r>
            <a:r>
              <a:rPr lang="en-US" sz="2800" b="1" dirty="0" err="1" smtClean="0">
                <a:solidFill>
                  <a:schemeClr val="accent5">
                    <a:lumMod val="50000"/>
                  </a:schemeClr>
                </a:solidFill>
              </a:rPr>
              <a:t>Probleme</a:t>
            </a:r>
            <a:r>
              <a:rPr lang="en-US" sz="2800" b="1" dirty="0" smtClean="0">
                <a:solidFill>
                  <a:schemeClr val="accent5">
                    <a:lumMod val="50000"/>
                  </a:schemeClr>
                </a:solidFill>
              </a:rPr>
              <a:t> in der </a:t>
            </a:r>
            <a:r>
              <a:rPr lang="en-US" sz="2800" b="1" dirty="0" err="1" smtClean="0">
                <a:solidFill>
                  <a:schemeClr val="accent5">
                    <a:lumMod val="50000"/>
                  </a:schemeClr>
                </a:solidFill>
              </a:rPr>
              <a:t>Empfindlichkeitsprüfungh</a:t>
            </a:r>
            <a:r>
              <a:rPr lang="en-US" sz="2800" b="1" dirty="0" smtClean="0">
                <a:solidFill>
                  <a:schemeClr val="accent5">
                    <a:lumMod val="50000"/>
                  </a:schemeClr>
                </a:solidFill>
              </a:rPr>
              <a:t> </a:t>
            </a:r>
            <a:r>
              <a:rPr lang="en-US" sz="2800" b="1" dirty="0" err="1" smtClean="0">
                <a:solidFill>
                  <a:schemeClr val="accent5">
                    <a:lumMod val="50000"/>
                  </a:schemeClr>
                </a:solidFill>
              </a:rPr>
              <a:t>zu</a:t>
            </a:r>
            <a:r>
              <a:rPr lang="en-US" sz="2800" b="1" dirty="0" smtClean="0">
                <a:solidFill>
                  <a:schemeClr val="accent5">
                    <a:lumMod val="50000"/>
                  </a:schemeClr>
                </a:solidFill>
              </a:rPr>
              <a:t> </a:t>
            </a:r>
            <a:r>
              <a:rPr lang="en-US" sz="2800" b="1" dirty="0" err="1" smtClean="0">
                <a:solidFill>
                  <a:schemeClr val="accent5">
                    <a:lumMod val="50000"/>
                  </a:schemeClr>
                </a:solidFill>
              </a:rPr>
              <a:t>minimieren</a:t>
            </a:r>
            <a:r>
              <a:rPr lang="en-US" sz="2800" b="1" dirty="0" smtClean="0">
                <a:solidFill>
                  <a:schemeClr val="accent5">
                    <a:lumMod val="50000"/>
                  </a:schemeClr>
                </a:solidFill>
              </a:rPr>
              <a:t>.                                                                                                                                                                                                                                                                                                                                                                                                                                                   </a:t>
            </a:r>
            <a:endParaRPr lang="en-US" sz="2800" b="1" dirty="0">
              <a:solidFill>
                <a:schemeClr val="accent5">
                  <a:lumMod val="50000"/>
                </a:schemeClr>
              </a:solidFill>
            </a:endParaRPr>
          </a:p>
        </p:txBody>
      </p:sp>
      <p:sp>
        <p:nvSpPr>
          <p:cNvPr id="3" name="Content Placeholder 2"/>
          <p:cNvSpPr>
            <a:spLocks noGrp="1"/>
          </p:cNvSpPr>
          <p:nvPr>
            <p:ph idx="1"/>
          </p:nvPr>
        </p:nvSpPr>
        <p:spPr>
          <a:xfrm>
            <a:off x="606638" y="1460317"/>
            <a:ext cx="7873483" cy="3099157"/>
          </a:xfrm>
          <a:ln>
            <a:solidFill>
              <a:schemeClr val="accent1"/>
            </a:solidFill>
          </a:ln>
        </p:spPr>
        <p:txBody>
          <a:bodyPr>
            <a:noAutofit/>
          </a:bodyPr>
          <a:lstStyle/>
          <a:p>
            <a:pPr marL="0" indent="0">
              <a:buNone/>
            </a:pPr>
            <a:r>
              <a:rPr lang="en-US" sz="2400" dirty="0" err="1" smtClean="0"/>
              <a:t>Technische</a:t>
            </a:r>
            <a:r>
              <a:rPr lang="en-US" sz="2400" dirty="0" smtClean="0"/>
              <a:t> </a:t>
            </a:r>
            <a:r>
              <a:rPr lang="en-US" sz="2400" dirty="0" err="1" smtClean="0"/>
              <a:t>Probleme</a:t>
            </a:r>
            <a:r>
              <a:rPr lang="en-US" sz="2400" dirty="0" smtClean="0"/>
              <a:t> </a:t>
            </a:r>
            <a:r>
              <a:rPr lang="en-US" sz="2400" dirty="0" err="1" smtClean="0"/>
              <a:t>erscheinen</a:t>
            </a:r>
            <a:r>
              <a:rPr lang="en-US" sz="2400" dirty="0" smtClean="0"/>
              <a:t> </a:t>
            </a:r>
            <a:r>
              <a:rPr lang="en-US" sz="2400" dirty="0" err="1" smtClean="0"/>
              <a:t>typischerweise</a:t>
            </a:r>
            <a:r>
              <a:rPr lang="en-US" sz="2400" dirty="0" smtClean="0"/>
              <a:t> </a:t>
            </a:r>
            <a:r>
              <a:rPr lang="en-US" sz="2400" dirty="0" err="1" smtClean="0"/>
              <a:t>wenn</a:t>
            </a:r>
            <a:r>
              <a:rPr lang="en-US" sz="2400" dirty="0" smtClean="0"/>
              <a:t>:</a:t>
            </a:r>
            <a:endParaRPr lang="en-US" sz="2400" dirty="0"/>
          </a:p>
          <a:p>
            <a:pPr marL="457200" indent="-457200">
              <a:buFont typeface="+mj-lt"/>
              <a:buAutoNum type="arabicPeriod"/>
            </a:pPr>
            <a:r>
              <a:rPr lang="en-US" sz="2400" dirty="0" err="1" smtClean="0"/>
              <a:t>ein</a:t>
            </a:r>
            <a:r>
              <a:rPr lang="en-US" sz="2400" dirty="0" smtClean="0"/>
              <a:t> </a:t>
            </a:r>
            <a:r>
              <a:rPr lang="en-US" sz="2400" dirty="0"/>
              <a:t>breakpoint </a:t>
            </a:r>
            <a:r>
              <a:rPr lang="en-US" sz="2400" b="1" dirty="0" smtClean="0"/>
              <a:t>die MHK-</a:t>
            </a:r>
            <a:r>
              <a:rPr lang="en-US" sz="2400" b="1" dirty="0" err="1" smtClean="0"/>
              <a:t>Verteilung</a:t>
            </a:r>
            <a:r>
              <a:rPr lang="en-US" sz="2400" b="1" dirty="0" smtClean="0"/>
              <a:t> </a:t>
            </a:r>
            <a:r>
              <a:rPr lang="en-US" sz="2400" b="1" dirty="0" err="1" smtClean="0"/>
              <a:t>eines</a:t>
            </a:r>
            <a:r>
              <a:rPr lang="en-US" sz="2400" b="1" dirty="0" smtClean="0"/>
              <a:t> </a:t>
            </a:r>
            <a:r>
              <a:rPr lang="en-US" sz="2400" b="1" dirty="0" err="1" smtClean="0"/>
              <a:t>Wildtyps</a:t>
            </a:r>
            <a:r>
              <a:rPr lang="en-US" sz="2400" b="1" dirty="0" smtClean="0"/>
              <a:t> </a:t>
            </a:r>
            <a:r>
              <a:rPr lang="en-US" sz="2400" b="1" dirty="0" err="1" smtClean="0"/>
              <a:t>teilt</a:t>
            </a:r>
            <a:r>
              <a:rPr lang="en-US" sz="2400" dirty="0" smtClean="0"/>
              <a:t>.  </a:t>
            </a:r>
            <a:endParaRPr lang="en-US" sz="2400" dirty="0"/>
          </a:p>
          <a:p>
            <a:pPr marL="457200" indent="-457200">
              <a:buFont typeface="+mj-lt"/>
              <a:buAutoNum type="arabicPeriod"/>
            </a:pPr>
            <a:r>
              <a:rPr lang="en-US" sz="2400" dirty="0" err="1" smtClean="0"/>
              <a:t>ein</a:t>
            </a:r>
            <a:r>
              <a:rPr lang="en-US" sz="2400" dirty="0" smtClean="0"/>
              <a:t> </a:t>
            </a:r>
            <a:r>
              <a:rPr lang="en-US" sz="2400" dirty="0"/>
              <a:t>breakpoint </a:t>
            </a:r>
            <a:r>
              <a:rPr lang="en-US" sz="2400" b="1" dirty="0" smtClean="0"/>
              <a:t>die </a:t>
            </a:r>
            <a:r>
              <a:rPr lang="en-US" sz="2400" b="1" dirty="0" err="1" smtClean="0"/>
              <a:t>resistente</a:t>
            </a:r>
            <a:r>
              <a:rPr lang="en-US" sz="2400" b="1" dirty="0" smtClean="0"/>
              <a:t> Population </a:t>
            </a:r>
            <a:r>
              <a:rPr lang="en-US" sz="2400" b="1" dirty="0" err="1" smtClean="0"/>
              <a:t>teilt</a:t>
            </a:r>
            <a:r>
              <a:rPr lang="en-US" sz="2400" dirty="0" smtClean="0"/>
              <a:t>.</a:t>
            </a:r>
            <a:endParaRPr lang="en-US" sz="2000" dirty="0"/>
          </a:p>
          <a:p>
            <a:pPr marL="457200" indent="-457200">
              <a:buFont typeface="+mj-lt"/>
              <a:buAutoNum type="arabicPeriod"/>
            </a:pPr>
            <a:r>
              <a:rPr lang="en-US" sz="2400" b="1" dirty="0" err="1"/>
              <a:t>u</a:t>
            </a:r>
            <a:r>
              <a:rPr lang="en-US" sz="2400" b="1" dirty="0" err="1" smtClean="0"/>
              <a:t>nkontrollierte</a:t>
            </a:r>
            <a:r>
              <a:rPr lang="en-US" sz="2400" b="1" dirty="0" smtClean="0"/>
              <a:t> </a:t>
            </a:r>
            <a:r>
              <a:rPr lang="en-US" sz="2400" b="1" dirty="0" err="1" smtClean="0"/>
              <a:t>Testabweichungen</a:t>
            </a:r>
            <a:r>
              <a:rPr lang="en-US" sz="2400" b="1" dirty="0" smtClean="0"/>
              <a:t> </a:t>
            </a:r>
            <a:r>
              <a:rPr lang="en-US" sz="2400" b="1" dirty="0" err="1" smtClean="0"/>
              <a:t>auftreten</a:t>
            </a:r>
            <a:r>
              <a:rPr lang="en-US" sz="2400" dirty="0" smtClean="0"/>
              <a:t>.</a:t>
            </a:r>
            <a:endParaRPr lang="en-US" sz="2400" dirty="0"/>
          </a:p>
          <a:p>
            <a:pPr marL="857239" lvl="1" indent="-457200"/>
            <a:r>
              <a:rPr lang="en-US" sz="2000" dirty="0" err="1" smtClean="0"/>
              <a:t>Schlechte</a:t>
            </a:r>
            <a:r>
              <a:rPr lang="en-US" sz="2000" dirty="0" smtClean="0"/>
              <a:t> </a:t>
            </a:r>
            <a:r>
              <a:rPr lang="en-US" sz="2000" dirty="0" err="1" smtClean="0"/>
              <a:t>Qualität</a:t>
            </a:r>
            <a:r>
              <a:rPr lang="en-US" sz="2000" dirty="0" smtClean="0"/>
              <a:t> der </a:t>
            </a:r>
            <a:r>
              <a:rPr lang="en-US" sz="2000" dirty="0" err="1" smtClean="0"/>
              <a:t>Materialien</a:t>
            </a:r>
            <a:r>
              <a:rPr lang="en-US" sz="2000" dirty="0" smtClean="0"/>
              <a:t> in der </a:t>
            </a:r>
            <a:r>
              <a:rPr lang="en-US" sz="2000" dirty="0" err="1" smtClean="0"/>
              <a:t>Empfindlichkeitsprüfung</a:t>
            </a:r>
            <a:r>
              <a:rPr lang="en-US" sz="2000" dirty="0" smtClean="0"/>
              <a:t> (Bouillon, </a:t>
            </a:r>
            <a:r>
              <a:rPr lang="en-US" sz="2000" dirty="0"/>
              <a:t>A</a:t>
            </a:r>
            <a:r>
              <a:rPr lang="en-US" sz="2000" dirty="0" smtClean="0"/>
              <a:t>gar</a:t>
            </a:r>
            <a:r>
              <a:rPr lang="en-US" sz="2000" dirty="0"/>
              <a:t>, </a:t>
            </a:r>
            <a:r>
              <a:rPr lang="en-US" sz="2000" dirty="0" err="1" smtClean="0"/>
              <a:t>Testplättchen</a:t>
            </a:r>
            <a:r>
              <a:rPr lang="en-US" sz="2000" dirty="0" smtClean="0"/>
              <a:t>, </a:t>
            </a:r>
            <a:r>
              <a:rPr lang="en-US" sz="2000" dirty="0" err="1" smtClean="0"/>
              <a:t>Geräte</a:t>
            </a:r>
            <a:r>
              <a:rPr lang="en-US" sz="2000" dirty="0" smtClean="0"/>
              <a:t> </a:t>
            </a:r>
            <a:r>
              <a:rPr lang="en-US" sz="2000" dirty="0" err="1" smtClean="0"/>
              <a:t>etc</a:t>
            </a:r>
            <a:r>
              <a:rPr lang="en-US" sz="2000" dirty="0"/>
              <a:t>).</a:t>
            </a:r>
          </a:p>
          <a:p>
            <a:pPr marL="857239" lvl="1" indent="-457200"/>
            <a:r>
              <a:rPr lang="en-US" sz="2000" dirty="0" err="1" smtClean="0"/>
              <a:t>Schlechte</a:t>
            </a:r>
            <a:r>
              <a:rPr lang="en-US" sz="2000" dirty="0" smtClean="0"/>
              <a:t> </a:t>
            </a:r>
            <a:r>
              <a:rPr lang="en-US" sz="2000" dirty="0" err="1" smtClean="0"/>
              <a:t>Kalibration</a:t>
            </a:r>
            <a:r>
              <a:rPr lang="en-US" sz="2000" dirty="0" smtClean="0"/>
              <a:t>/</a:t>
            </a:r>
            <a:r>
              <a:rPr lang="en-US" sz="2000" dirty="0" err="1" smtClean="0"/>
              <a:t>Validierung</a:t>
            </a:r>
            <a:r>
              <a:rPr lang="en-US" sz="2000" dirty="0" smtClean="0"/>
              <a:t> der </a:t>
            </a:r>
            <a:r>
              <a:rPr lang="en-US" sz="2000" dirty="0" err="1" smtClean="0"/>
              <a:t>Methoden</a:t>
            </a:r>
            <a:r>
              <a:rPr lang="en-US" sz="2000" dirty="0" smtClean="0"/>
              <a:t>.</a:t>
            </a:r>
            <a:endParaRPr lang="en-US" sz="2000" dirty="0"/>
          </a:p>
          <a:p>
            <a:pPr marL="857239" lvl="1" indent="-457200"/>
            <a:r>
              <a:rPr lang="en-US" sz="2000" dirty="0" err="1" smtClean="0"/>
              <a:t>Schlechte</a:t>
            </a:r>
            <a:r>
              <a:rPr lang="en-US" sz="2000" dirty="0" smtClean="0"/>
              <a:t> </a:t>
            </a:r>
            <a:r>
              <a:rPr lang="en-US" sz="2000" dirty="0" err="1" smtClean="0"/>
              <a:t>Qualitätssicherung</a:t>
            </a:r>
            <a:r>
              <a:rPr lang="en-US" sz="2000" dirty="0" smtClean="0"/>
              <a:t> </a:t>
            </a:r>
            <a:r>
              <a:rPr lang="en-US" sz="2000" dirty="0" err="1" smtClean="0"/>
              <a:t>im</a:t>
            </a:r>
            <a:r>
              <a:rPr lang="en-US" sz="2000" dirty="0" smtClean="0"/>
              <a:t> Labor. </a:t>
            </a:r>
            <a:endParaRPr lang="en-US" sz="2000" dirty="0"/>
          </a:p>
        </p:txBody>
      </p:sp>
      <p:sp>
        <p:nvSpPr>
          <p:cNvPr id="4" name="Footer Placeholder 3"/>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spTree>
    <p:extLst>
      <p:ext uri="{BB962C8B-B14F-4D97-AF65-F5344CB8AC3E}">
        <p14:creationId xmlns:p14="http://schemas.microsoft.com/office/powerpoint/2010/main" val="2765910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3C0B88E6-0E32-C54F-AA09-D242BFA94F9F}"/>
              </a:ext>
            </a:extLst>
          </p:cNvPr>
          <p:cNvSpPr>
            <a:spLocks noGrp="1"/>
          </p:cNvSpPr>
          <p:nvPr>
            <p:ph type="title"/>
          </p:nvPr>
        </p:nvSpPr>
        <p:spPr/>
        <p:txBody>
          <a:bodyPr>
            <a:noAutofit/>
          </a:bodyPr>
          <a:lstStyle/>
          <a:p>
            <a:r>
              <a:rPr lang="sv-SE" sz="2800" dirty="0" smtClean="0">
                <a:solidFill>
                  <a:schemeClr val="accent5">
                    <a:lumMod val="50000"/>
                  </a:schemeClr>
                </a:solidFill>
              </a:rPr>
              <a:t>Einige Beispiele: Warnung vor unsicheren und schlecht reproduzierbaren Ergebnissen</a:t>
            </a:r>
            <a:endParaRPr lang="sv-SE" sz="2800" dirty="0">
              <a:solidFill>
                <a:schemeClr val="accent5">
                  <a:lumMod val="50000"/>
                </a:schemeClr>
              </a:solidFill>
            </a:endParaRPr>
          </a:p>
        </p:txBody>
      </p:sp>
      <p:sp>
        <p:nvSpPr>
          <p:cNvPr id="3" name="Platshållare för innehåll 2">
            <a:extLst>
              <a:ext uri="{FF2B5EF4-FFF2-40B4-BE49-F238E27FC236}">
                <a16:creationId xmlns="" xmlns:a16="http://schemas.microsoft.com/office/drawing/2014/main" id="{B48EFC7B-53C3-974D-A091-850E4AA52A40}"/>
              </a:ext>
            </a:extLst>
          </p:cNvPr>
          <p:cNvSpPr>
            <a:spLocks noGrp="1"/>
          </p:cNvSpPr>
          <p:nvPr>
            <p:ph idx="1"/>
          </p:nvPr>
        </p:nvSpPr>
        <p:spPr>
          <a:ln>
            <a:solidFill>
              <a:schemeClr val="accent5">
                <a:lumMod val="50000"/>
              </a:schemeClr>
            </a:solidFill>
          </a:ln>
        </p:spPr>
        <p:txBody>
          <a:bodyPr>
            <a:normAutofit fontScale="92500" lnSpcReduction="10000"/>
          </a:bodyPr>
          <a:lstStyle/>
          <a:p>
            <a:r>
              <a:rPr lang="sv-SE" sz="2400" dirty="0" smtClean="0"/>
              <a:t>Amoxicillin-Clavulansäure </a:t>
            </a:r>
            <a:r>
              <a:rPr lang="sv-SE" sz="2400" dirty="0"/>
              <a:t>vs. </a:t>
            </a:r>
            <a:r>
              <a:rPr lang="sv-SE" sz="2400" dirty="0" err="1"/>
              <a:t>Enterobacterales</a:t>
            </a:r>
            <a:r>
              <a:rPr lang="sv-SE" sz="2400" dirty="0"/>
              <a:t>.</a:t>
            </a:r>
            <a:endParaRPr lang="sv-SE" sz="2000" dirty="0"/>
          </a:p>
          <a:p>
            <a:pPr lvl="1"/>
            <a:r>
              <a:rPr lang="sv-SE" sz="1600" dirty="0" smtClean="0"/>
              <a:t>Die MHK-Verteilung der Wildtypen der meisten Enterobacterales endet bei 8 mg/l. </a:t>
            </a:r>
            <a:r>
              <a:rPr lang="sv-SE" sz="1600" dirty="0"/>
              <a:t/>
            </a:r>
            <a:br>
              <a:rPr lang="sv-SE" sz="1600" dirty="0"/>
            </a:br>
            <a:r>
              <a:rPr lang="sv-SE" sz="1600" dirty="0" smtClean="0"/>
              <a:t>PK/PD-Daten der aktiven Substanz zeigen einen maximalen breakpoint von </a:t>
            </a:r>
            <a:r>
              <a:rPr lang="sv-SE" sz="1600" dirty="0"/>
              <a:t>8 </a:t>
            </a:r>
            <a:r>
              <a:rPr lang="sv-SE" sz="1600" dirty="0" smtClean="0"/>
              <a:t>mg/l an, und dies auch nur bei erhöhter Exposition. Bei Harnwegsinfektionen ist bei Standarddosierung ein </a:t>
            </a:r>
            <a:r>
              <a:rPr lang="sv-SE" sz="1600" dirty="0"/>
              <a:t>breakpoint </a:t>
            </a:r>
            <a:r>
              <a:rPr lang="sv-SE" sz="1600" dirty="0" smtClean="0"/>
              <a:t>von </a:t>
            </a:r>
            <a:r>
              <a:rPr lang="sv-SE" sz="1600" dirty="0"/>
              <a:t>32 </a:t>
            </a:r>
            <a:r>
              <a:rPr lang="sv-SE" sz="1600" dirty="0" smtClean="0"/>
              <a:t>mg/l möglich. Leider ist die Reproduzierbarkeit der Testergebnisse, sowohl in der MHK-Bestimmung, als auch in der Agardiffusion, im kritischen Bereich um 16 mg/l schlecht.</a:t>
            </a:r>
          </a:p>
          <a:p>
            <a:r>
              <a:rPr lang="sv-SE" sz="2400" dirty="0" smtClean="0"/>
              <a:t>Piperacillin-Tazobactam vs. Enterobacterales.</a:t>
            </a:r>
          </a:p>
          <a:p>
            <a:pPr lvl="1"/>
            <a:r>
              <a:rPr lang="sv-SE" sz="1600" dirty="0"/>
              <a:t>Die MHK-Verteilung der Wildtypen der meisten Enterobacterales endet bei 8 </a:t>
            </a:r>
            <a:r>
              <a:rPr lang="sv-SE" sz="1600" dirty="0" smtClean="0"/>
              <a:t>mg/l. </a:t>
            </a:r>
            <a:r>
              <a:rPr lang="sv-SE" sz="1600" dirty="0"/>
              <a:t/>
            </a:r>
            <a:br>
              <a:rPr lang="sv-SE" sz="1600" dirty="0"/>
            </a:br>
            <a:r>
              <a:rPr lang="sv-SE" sz="1600" dirty="0"/>
              <a:t>PK/PD-Daten der aktiven Substanz zeigen einen maximalen breakpoint von 8/16 </a:t>
            </a:r>
            <a:r>
              <a:rPr lang="sv-SE" sz="1600" dirty="0" smtClean="0"/>
              <a:t>mg/l an, wobei die höchst mögliche Exposition als </a:t>
            </a:r>
            <a:r>
              <a:rPr lang="sv-SE" sz="1600" b="1" dirty="0" smtClean="0"/>
              <a:t>I</a:t>
            </a:r>
            <a:r>
              <a:rPr lang="sv-SE" sz="1600" dirty="0" smtClean="0"/>
              <a:t> kategorisiert ist. Leider </a:t>
            </a:r>
            <a:r>
              <a:rPr lang="sv-SE" sz="1600" dirty="0"/>
              <a:t>ist die Reproduzierbarkeit der Testergebnisse, sowohl in der MHK-Bestimmung, als auch in der Agardiffusion, im kritischen Bereich um 16 mg/l </a:t>
            </a:r>
            <a:r>
              <a:rPr lang="sv-SE" sz="1600" dirty="0" smtClean="0"/>
              <a:t>schlecht.</a:t>
            </a:r>
            <a:endParaRPr lang="sv-SE" sz="1600" dirty="0"/>
          </a:p>
          <a:p>
            <a:endParaRPr lang="sv-SE" sz="2200" dirty="0"/>
          </a:p>
        </p:txBody>
      </p:sp>
      <p:sp>
        <p:nvSpPr>
          <p:cNvPr id="4" name="Platshållare för sidfot 3">
            <a:extLst>
              <a:ext uri="{FF2B5EF4-FFF2-40B4-BE49-F238E27FC236}">
                <a16:creationId xmlns="" xmlns:a16="http://schemas.microsoft.com/office/drawing/2014/main" id="{8672CCAF-8470-BC44-AF78-A1EC86461570}"/>
              </a:ext>
            </a:extLst>
          </p:cNvPr>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spTree>
    <p:extLst>
      <p:ext uri="{BB962C8B-B14F-4D97-AF65-F5344CB8AC3E}">
        <p14:creationId xmlns:p14="http://schemas.microsoft.com/office/powerpoint/2010/main" val="3716221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3CC0E4D1-D093-4B4B-B734-0DE66D68A9AF}"/>
              </a:ext>
            </a:extLst>
          </p:cNvPr>
          <p:cNvSpPr>
            <a:spLocks noGrp="1"/>
          </p:cNvSpPr>
          <p:nvPr>
            <p:ph type="title"/>
          </p:nvPr>
        </p:nvSpPr>
        <p:spPr>
          <a:xfrm>
            <a:off x="457200" y="663178"/>
            <a:ext cx="8229600" cy="3728069"/>
          </a:xfrm>
          <a:ln>
            <a:solidFill>
              <a:schemeClr val="accent5">
                <a:lumMod val="50000"/>
              </a:schemeClr>
            </a:solidFill>
          </a:ln>
        </p:spPr>
        <p:txBody>
          <a:bodyPr>
            <a:noAutofit/>
          </a:bodyPr>
          <a:lstStyle/>
          <a:p>
            <a:r>
              <a:rPr lang="sv-SE" sz="2800" b="1" dirty="0">
                <a:solidFill>
                  <a:schemeClr val="accent5">
                    <a:lumMod val="50000"/>
                  </a:schemeClr>
                </a:solidFill>
              </a:rPr>
              <a:t>EUCAST </a:t>
            </a:r>
            <a:r>
              <a:rPr lang="sv-SE" sz="2800" b="1" dirty="0" smtClean="0">
                <a:solidFill>
                  <a:schemeClr val="accent5">
                    <a:lumMod val="50000"/>
                  </a:schemeClr>
                </a:solidFill>
              </a:rPr>
              <a:t>wird Laboratorien beraten, wie mit unsicheren Ergebnissen der Empfindlichkeitsprüfung umzugehen ist.</a:t>
            </a:r>
            <a:r>
              <a:rPr lang="sv-SE" sz="2800" b="1" dirty="0">
                <a:solidFill>
                  <a:schemeClr val="accent5">
                    <a:lumMod val="50000"/>
                  </a:schemeClr>
                </a:solidFill>
              </a:rPr>
              <a:t/>
            </a:r>
            <a:br>
              <a:rPr lang="sv-SE" sz="2800" b="1" dirty="0">
                <a:solidFill>
                  <a:schemeClr val="accent5">
                    <a:lumMod val="50000"/>
                  </a:schemeClr>
                </a:solidFill>
              </a:rPr>
            </a:br>
            <a:r>
              <a:rPr lang="sv-SE" sz="2800" b="1" dirty="0">
                <a:solidFill>
                  <a:schemeClr val="accent5">
                    <a:lumMod val="50000"/>
                  </a:schemeClr>
                </a:solidFill>
              </a:rPr>
              <a:t/>
            </a:r>
            <a:br>
              <a:rPr lang="sv-SE" sz="2800" b="1" dirty="0">
                <a:solidFill>
                  <a:schemeClr val="accent5">
                    <a:lumMod val="50000"/>
                  </a:schemeClr>
                </a:solidFill>
              </a:rPr>
            </a:br>
            <a:r>
              <a:rPr lang="sv-SE" sz="2400" dirty="0"/>
              <a:t/>
            </a:r>
            <a:br>
              <a:rPr lang="sv-SE" sz="2400" dirty="0"/>
            </a:br>
            <a:r>
              <a:rPr lang="sv-SE" sz="2400" dirty="0" smtClean="0"/>
              <a:t>Die folgenden Folien sind primär für Beschäftigte in mikrobiologischen Laboratorien bestimmt. </a:t>
            </a:r>
            <a:endParaRPr lang="sv-SE" sz="2800" dirty="0"/>
          </a:p>
        </p:txBody>
      </p:sp>
      <p:sp>
        <p:nvSpPr>
          <p:cNvPr id="4" name="Platshållare för sidfot 3">
            <a:extLst>
              <a:ext uri="{FF2B5EF4-FFF2-40B4-BE49-F238E27FC236}">
                <a16:creationId xmlns="" xmlns:a16="http://schemas.microsoft.com/office/drawing/2014/main" id="{AA8A8732-8591-5A43-AB18-B1649000ABC6}"/>
              </a:ext>
            </a:extLst>
          </p:cNvPr>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spTree>
    <p:extLst>
      <p:ext uri="{BB962C8B-B14F-4D97-AF65-F5344CB8AC3E}">
        <p14:creationId xmlns:p14="http://schemas.microsoft.com/office/powerpoint/2010/main" val="4259411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3A5AFDF2-3B88-E144-BF60-D5D8FFFA8196}"/>
              </a:ext>
            </a:extLst>
          </p:cNvPr>
          <p:cNvSpPr>
            <a:spLocks noGrp="1"/>
          </p:cNvSpPr>
          <p:nvPr>
            <p:ph type="title"/>
          </p:nvPr>
        </p:nvSpPr>
        <p:spPr>
          <a:xfrm>
            <a:off x="457200" y="205979"/>
            <a:ext cx="8229600" cy="1259566"/>
          </a:xfrm>
        </p:spPr>
        <p:txBody>
          <a:bodyPr>
            <a:noAutofit/>
          </a:bodyPr>
          <a:lstStyle/>
          <a:p>
            <a:r>
              <a:rPr lang="en-US" sz="2800" b="1" dirty="0" err="1" smtClean="0">
                <a:solidFill>
                  <a:schemeClr val="accent5">
                    <a:lumMod val="50000"/>
                  </a:schemeClr>
                </a:solidFill>
              </a:rPr>
              <a:t>Neudefinition</a:t>
            </a:r>
            <a:r>
              <a:rPr lang="en-US" sz="2800" b="1" dirty="0" smtClean="0">
                <a:solidFill>
                  <a:schemeClr val="accent5">
                    <a:lumMod val="50000"/>
                  </a:schemeClr>
                </a:solidFill>
              </a:rPr>
              <a:t> der </a:t>
            </a:r>
            <a:r>
              <a:rPr lang="en-US" sz="2800" b="1" dirty="0" err="1" smtClean="0">
                <a:solidFill>
                  <a:schemeClr val="accent5">
                    <a:lumMod val="50000"/>
                  </a:schemeClr>
                </a:solidFill>
              </a:rPr>
              <a:t>Ergebniskategorien</a:t>
            </a:r>
            <a:r>
              <a:rPr lang="en-US" sz="2800" b="1" dirty="0" smtClean="0">
                <a:solidFill>
                  <a:schemeClr val="accent5">
                    <a:lumMod val="50000"/>
                  </a:schemeClr>
                </a:solidFill>
              </a:rPr>
              <a:t> in der </a:t>
            </a:r>
            <a:r>
              <a:rPr lang="en-US" sz="2800" b="1" dirty="0" err="1" smtClean="0">
                <a:solidFill>
                  <a:schemeClr val="accent5">
                    <a:lumMod val="50000"/>
                  </a:schemeClr>
                </a:solidFill>
              </a:rPr>
              <a:t>Empfindlichkeitsprüfung</a:t>
            </a:r>
            <a:r>
              <a:rPr lang="en-US" sz="2800" b="1" dirty="0" smtClean="0">
                <a:solidFill>
                  <a:schemeClr val="accent5">
                    <a:lumMod val="50000"/>
                  </a:schemeClr>
                </a:solidFill>
              </a:rPr>
              <a:t> S</a:t>
            </a:r>
            <a:r>
              <a:rPr lang="en-US" sz="2800" b="1" dirty="0">
                <a:solidFill>
                  <a:schemeClr val="accent5">
                    <a:lumMod val="50000"/>
                  </a:schemeClr>
                </a:solidFill>
              </a:rPr>
              <a:t>, I </a:t>
            </a:r>
            <a:r>
              <a:rPr lang="en-US" sz="2800" b="1" dirty="0" smtClean="0">
                <a:solidFill>
                  <a:schemeClr val="accent5">
                    <a:lumMod val="50000"/>
                  </a:schemeClr>
                </a:solidFill>
              </a:rPr>
              <a:t>und R </a:t>
            </a:r>
            <a:r>
              <a:rPr lang="en-US" sz="2800" b="1" dirty="0">
                <a:solidFill>
                  <a:schemeClr val="accent5">
                    <a:lumMod val="50000"/>
                  </a:schemeClr>
                </a:solidFill>
              </a:rPr>
              <a:t>-</a:t>
            </a:r>
            <a:br>
              <a:rPr lang="en-US" sz="2800" b="1" dirty="0">
                <a:solidFill>
                  <a:schemeClr val="accent5">
                    <a:lumMod val="50000"/>
                  </a:schemeClr>
                </a:solidFill>
              </a:rPr>
            </a:br>
            <a:r>
              <a:rPr lang="en-US" sz="2800" b="1" dirty="0" err="1" smtClean="0">
                <a:solidFill>
                  <a:schemeClr val="accent5">
                    <a:lumMod val="50000"/>
                  </a:schemeClr>
                </a:solidFill>
              </a:rPr>
              <a:t>Konsequenzen</a:t>
            </a:r>
            <a:r>
              <a:rPr lang="en-US" sz="2800" b="1" dirty="0" smtClean="0">
                <a:solidFill>
                  <a:schemeClr val="accent5">
                    <a:lumMod val="50000"/>
                  </a:schemeClr>
                </a:solidFill>
              </a:rPr>
              <a:t> </a:t>
            </a:r>
            <a:r>
              <a:rPr lang="en-US" sz="2800" b="1" dirty="0" err="1" smtClean="0">
                <a:solidFill>
                  <a:schemeClr val="accent5">
                    <a:lumMod val="50000"/>
                  </a:schemeClr>
                </a:solidFill>
              </a:rPr>
              <a:t>für</a:t>
            </a:r>
            <a:r>
              <a:rPr lang="en-US" sz="2800" b="1" dirty="0" smtClean="0">
                <a:solidFill>
                  <a:schemeClr val="accent5">
                    <a:lumMod val="50000"/>
                  </a:schemeClr>
                </a:solidFill>
              </a:rPr>
              <a:t> </a:t>
            </a:r>
            <a:r>
              <a:rPr lang="en-US" sz="2800" b="1" dirty="0" err="1" smtClean="0">
                <a:solidFill>
                  <a:schemeClr val="accent5">
                    <a:lumMod val="50000"/>
                  </a:schemeClr>
                </a:solidFill>
              </a:rPr>
              <a:t>Laboratorien</a:t>
            </a:r>
            <a:r>
              <a:rPr lang="en-US" sz="2800" b="1" dirty="0" smtClean="0">
                <a:solidFill>
                  <a:schemeClr val="accent5">
                    <a:lumMod val="50000"/>
                  </a:schemeClr>
                </a:solidFill>
              </a:rPr>
              <a:t>.</a:t>
            </a:r>
            <a:endParaRPr lang="sv-SE" sz="2800" b="1" dirty="0">
              <a:solidFill>
                <a:schemeClr val="accent5">
                  <a:lumMod val="50000"/>
                </a:schemeClr>
              </a:solidFill>
            </a:endParaRPr>
          </a:p>
        </p:txBody>
      </p:sp>
      <p:sp>
        <p:nvSpPr>
          <p:cNvPr id="4" name="Platshållare för sidfot 3">
            <a:extLst>
              <a:ext uri="{FF2B5EF4-FFF2-40B4-BE49-F238E27FC236}">
                <a16:creationId xmlns="" xmlns:a16="http://schemas.microsoft.com/office/drawing/2014/main" id="{D4D8D91C-966A-8741-A9ED-82722D44AF08}"/>
              </a:ext>
            </a:extLst>
          </p:cNvPr>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pic>
        <p:nvPicPr>
          <p:cNvPr id="5" name="Bildobjekt 4">
            <a:extLst>
              <a:ext uri="{FF2B5EF4-FFF2-40B4-BE49-F238E27FC236}">
                <a16:creationId xmlns="" xmlns:a16="http://schemas.microsoft.com/office/drawing/2014/main" id="{9E6D10FE-1B58-634A-A972-484BEB323DA8}"/>
              </a:ext>
            </a:extLst>
          </p:cNvPr>
          <p:cNvPicPr>
            <a:picLocks noChangeAspect="1"/>
          </p:cNvPicPr>
          <p:nvPr/>
        </p:nvPicPr>
        <p:blipFill>
          <a:blip r:embed="rId2"/>
          <a:stretch>
            <a:fillRect/>
          </a:stretch>
        </p:blipFill>
        <p:spPr>
          <a:xfrm>
            <a:off x="2565400" y="1590524"/>
            <a:ext cx="4013200" cy="2374900"/>
          </a:xfrm>
          <a:prstGeom prst="rect">
            <a:avLst/>
          </a:prstGeom>
        </p:spPr>
      </p:pic>
      <p:pic>
        <p:nvPicPr>
          <p:cNvPr id="6" name="Picture 2">
            <a:extLst>
              <a:ext uri="{FF2B5EF4-FFF2-40B4-BE49-F238E27FC236}">
                <a16:creationId xmlns="" xmlns:a16="http://schemas.microsoft.com/office/drawing/2014/main" id="{DC690054-71FE-C24A-B66D-D81FE118F6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5145" y="4604881"/>
            <a:ext cx="2453709" cy="538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ubtitle 2">
            <a:extLst>
              <a:ext uri="{FF2B5EF4-FFF2-40B4-BE49-F238E27FC236}">
                <a16:creationId xmlns="" xmlns:a16="http://schemas.microsoft.com/office/drawing/2014/main" id="{23107301-6EF1-FC47-A291-B46D13970538}"/>
              </a:ext>
            </a:extLst>
          </p:cNvPr>
          <p:cNvSpPr txBox="1">
            <a:spLocks/>
          </p:cNvSpPr>
          <p:nvPr/>
        </p:nvSpPr>
        <p:spPr>
          <a:xfrm>
            <a:off x="1371600" y="4138402"/>
            <a:ext cx="6400800" cy="510114"/>
          </a:xfrm>
          <a:prstGeom prst="rect">
            <a:avLst/>
          </a:prstGeom>
        </p:spPr>
        <p:txBody>
          <a:bodyPr vert="horz" lIns="91440" tIns="45720" rIns="91440" bIns="45720" rtlCol="0">
            <a:normAutofit fontScale="70000" lnSpcReduction="20000"/>
          </a:bodyPr>
          <a:lst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dirty="0"/>
              <a:t>Deutsche </a:t>
            </a:r>
            <a:r>
              <a:rPr lang="en-US" sz="2400" dirty="0" err="1"/>
              <a:t>Übertragung</a:t>
            </a:r>
            <a:r>
              <a:rPr lang="en-US" sz="2400" dirty="0"/>
              <a:t> des Originals von Gunnar </a:t>
            </a:r>
            <a:r>
              <a:rPr lang="en-US" sz="2400" dirty="0" err="1"/>
              <a:t>Kahlmeter</a:t>
            </a:r>
            <a:r>
              <a:rPr lang="en-US" sz="2400" dirty="0"/>
              <a:t> </a:t>
            </a:r>
            <a:r>
              <a:rPr lang="en-US" sz="2400" dirty="0" smtClean="0"/>
              <a:t>und des </a:t>
            </a:r>
            <a:r>
              <a:rPr lang="en-US" sz="2400" dirty="0"/>
              <a:t>EUCAST Steering Committee, </a:t>
            </a:r>
            <a:r>
              <a:rPr lang="en-US" sz="2400" dirty="0" err="1"/>
              <a:t>abrufbar</a:t>
            </a:r>
            <a:r>
              <a:rPr lang="en-US" sz="2400" dirty="0"/>
              <a:t> </a:t>
            </a:r>
            <a:r>
              <a:rPr lang="en-US" sz="2400" dirty="0" err="1"/>
              <a:t>über</a:t>
            </a:r>
            <a:r>
              <a:rPr lang="en-US" sz="2400" dirty="0"/>
              <a:t> </a:t>
            </a:r>
            <a:r>
              <a:rPr lang="en-US" sz="2400" dirty="0" smtClean="0"/>
              <a:t>www.EUCAST.org</a:t>
            </a:r>
            <a:endParaRPr lang="en-US" sz="2400" dirty="0"/>
          </a:p>
        </p:txBody>
      </p:sp>
    </p:spTree>
    <p:extLst>
      <p:ext uri="{BB962C8B-B14F-4D97-AF65-F5344CB8AC3E}">
        <p14:creationId xmlns:p14="http://schemas.microsoft.com/office/powerpoint/2010/main" val="622534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5AEA750F-29D8-3D4F-8250-0A123BC03460}"/>
              </a:ext>
            </a:extLst>
          </p:cNvPr>
          <p:cNvSpPr>
            <a:spLocks noGrp="1"/>
          </p:cNvSpPr>
          <p:nvPr>
            <p:ph type="title"/>
          </p:nvPr>
        </p:nvSpPr>
        <p:spPr>
          <a:xfrm>
            <a:off x="457200" y="205979"/>
            <a:ext cx="8229600" cy="570198"/>
          </a:xfrm>
        </p:spPr>
        <p:txBody>
          <a:bodyPr>
            <a:normAutofit fontScale="90000"/>
          </a:bodyPr>
          <a:lstStyle/>
          <a:p>
            <a:r>
              <a:rPr lang="sv-SE" sz="2800" b="1" dirty="0" smtClean="0">
                <a:solidFill>
                  <a:schemeClr val="accent5">
                    <a:lumMod val="50000"/>
                  </a:schemeClr>
                </a:solidFill>
              </a:rPr>
              <a:t>Bereich der technischen Unsicherheit </a:t>
            </a:r>
            <a:br>
              <a:rPr lang="sv-SE" sz="2800" b="1" dirty="0" smtClean="0">
                <a:solidFill>
                  <a:schemeClr val="accent5">
                    <a:lumMod val="50000"/>
                  </a:schemeClr>
                </a:solidFill>
              </a:rPr>
            </a:br>
            <a:r>
              <a:rPr lang="sv-SE" sz="2200" b="1" dirty="0" smtClean="0">
                <a:solidFill>
                  <a:schemeClr val="accent5">
                    <a:lumMod val="50000"/>
                  </a:schemeClr>
                </a:solidFill>
              </a:rPr>
              <a:t>(Area </a:t>
            </a:r>
            <a:r>
              <a:rPr lang="sv-SE" sz="2200" b="1" dirty="0">
                <a:solidFill>
                  <a:schemeClr val="accent5">
                    <a:lumMod val="50000"/>
                  </a:schemeClr>
                </a:solidFill>
              </a:rPr>
              <a:t>of Technical Uncertainty </a:t>
            </a:r>
            <a:r>
              <a:rPr lang="sv-SE" sz="2200" b="1" dirty="0" smtClean="0">
                <a:solidFill>
                  <a:schemeClr val="accent5">
                    <a:lumMod val="50000"/>
                  </a:schemeClr>
                </a:solidFill>
              </a:rPr>
              <a:t>= </a:t>
            </a:r>
            <a:r>
              <a:rPr lang="sv-SE" sz="2700" b="1" dirty="0" smtClean="0">
                <a:solidFill>
                  <a:schemeClr val="accent5">
                    <a:lumMod val="50000"/>
                  </a:schemeClr>
                </a:solidFill>
              </a:rPr>
              <a:t>ATU</a:t>
            </a:r>
            <a:r>
              <a:rPr lang="sv-SE" sz="2200" b="1" dirty="0">
                <a:solidFill>
                  <a:schemeClr val="accent5">
                    <a:lumMod val="50000"/>
                  </a:schemeClr>
                </a:solidFill>
              </a:rPr>
              <a:t>)</a:t>
            </a:r>
            <a:endParaRPr lang="sv-SE" sz="2800" b="1" dirty="0">
              <a:solidFill>
                <a:schemeClr val="accent5">
                  <a:lumMod val="50000"/>
                </a:schemeClr>
              </a:solidFill>
            </a:endParaRPr>
          </a:p>
        </p:txBody>
      </p:sp>
      <p:sp>
        <p:nvSpPr>
          <p:cNvPr id="3" name="Platshållare för innehåll 2">
            <a:extLst>
              <a:ext uri="{FF2B5EF4-FFF2-40B4-BE49-F238E27FC236}">
                <a16:creationId xmlns="" xmlns:a16="http://schemas.microsoft.com/office/drawing/2014/main" id="{78F76288-9A7B-D94F-AC83-A91010F72554}"/>
              </a:ext>
            </a:extLst>
          </p:cNvPr>
          <p:cNvSpPr>
            <a:spLocks noGrp="1"/>
          </p:cNvSpPr>
          <p:nvPr>
            <p:ph idx="1"/>
          </p:nvPr>
        </p:nvSpPr>
        <p:spPr>
          <a:xfrm>
            <a:off x="457200" y="976866"/>
            <a:ext cx="8495414" cy="3680193"/>
          </a:xfrm>
        </p:spPr>
        <p:txBody>
          <a:bodyPr>
            <a:normAutofit fontScale="92500" lnSpcReduction="10000"/>
          </a:bodyPr>
          <a:lstStyle/>
          <a:p>
            <a:r>
              <a:rPr lang="en-GB" sz="2400" dirty="0" smtClean="0"/>
              <a:t>EUCAST </a:t>
            </a:r>
            <a:r>
              <a:rPr lang="en-GB" sz="2400" dirty="0" err="1" smtClean="0"/>
              <a:t>konnte</a:t>
            </a:r>
            <a:r>
              <a:rPr lang="en-GB" sz="2400" dirty="0" smtClean="0"/>
              <a:t> die </a:t>
            </a:r>
            <a:r>
              <a:rPr lang="en-GB" sz="2400" dirty="0" err="1" smtClean="0"/>
              <a:t>Fähigkeiten</a:t>
            </a:r>
            <a:r>
              <a:rPr lang="en-GB" sz="2400" dirty="0" smtClean="0"/>
              <a:t> </a:t>
            </a:r>
            <a:r>
              <a:rPr lang="en-GB" sz="2400" dirty="0" err="1" smtClean="0"/>
              <a:t>zur</a:t>
            </a:r>
            <a:r>
              <a:rPr lang="en-GB" sz="2400" dirty="0" smtClean="0"/>
              <a:t> </a:t>
            </a:r>
            <a:r>
              <a:rPr lang="en-GB" sz="2400" dirty="0" err="1" smtClean="0"/>
              <a:t>Identifikation</a:t>
            </a:r>
            <a:r>
              <a:rPr lang="en-GB" sz="2400" dirty="0" smtClean="0"/>
              <a:t> von </a:t>
            </a:r>
            <a:r>
              <a:rPr lang="en-GB" sz="2400" dirty="0" err="1" smtClean="0"/>
              <a:t>Bereichen</a:t>
            </a:r>
            <a:r>
              <a:rPr lang="en-GB" sz="2400" dirty="0" smtClean="0"/>
              <a:t>, in </a:t>
            </a:r>
            <a:r>
              <a:rPr lang="en-GB" sz="2400" dirty="0" err="1" smtClean="0"/>
              <a:t>denen</a:t>
            </a:r>
            <a:r>
              <a:rPr lang="en-GB" sz="2400" dirty="0" smtClean="0"/>
              <a:t> </a:t>
            </a:r>
            <a:r>
              <a:rPr lang="en-GB" sz="2400" dirty="0" err="1" smtClean="0"/>
              <a:t>technische</a:t>
            </a:r>
            <a:r>
              <a:rPr lang="en-GB" sz="2400" dirty="0" smtClean="0"/>
              <a:t> </a:t>
            </a:r>
            <a:r>
              <a:rPr lang="en-GB" sz="2400" dirty="0" err="1" smtClean="0"/>
              <a:t>Unsicherheiten</a:t>
            </a:r>
            <a:r>
              <a:rPr lang="en-GB" sz="2400" dirty="0" smtClean="0"/>
              <a:t> den </a:t>
            </a:r>
            <a:r>
              <a:rPr lang="en-GB" sz="2400" dirty="0" err="1" smtClean="0"/>
              <a:t>prediktiven</a:t>
            </a:r>
            <a:r>
              <a:rPr lang="en-GB" sz="2400" dirty="0" smtClean="0"/>
              <a:t> Wert der </a:t>
            </a:r>
            <a:r>
              <a:rPr lang="en-GB" sz="2400" dirty="0" err="1" smtClean="0"/>
              <a:t>Empfindlichkeitsprüfung</a:t>
            </a:r>
            <a:r>
              <a:rPr lang="en-GB" sz="2400" dirty="0" smtClean="0"/>
              <a:t> </a:t>
            </a:r>
            <a:r>
              <a:rPr lang="en-GB" sz="2400" dirty="0" err="1" smtClean="0"/>
              <a:t>ernstlich</a:t>
            </a:r>
            <a:r>
              <a:rPr lang="en-GB" sz="2400" dirty="0" smtClean="0"/>
              <a:t> </a:t>
            </a:r>
            <a:r>
              <a:rPr lang="en-GB" sz="2400" dirty="0" err="1" smtClean="0"/>
              <a:t>gefährden</a:t>
            </a:r>
            <a:r>
              <a:rPr lang="en-GB" sz="2400" dirty="0" smtClean="0"/>
              <a:t>, </a:t>
            </a:r>
            <a:r>
              <a:rPr lang="en-GB" sz="2400" dirty="0" err="1" smtClean="0"/>
              <a:t>verbessern</a:t>
            </a:r>
            <a:r>
              <a:rPr lang="en-GB" sz="2400" dirty="0" smtClean="0"/>
              <a:t>. </a:t>
            </a:r>
            <a:r>
              <a:rPr lang="en-GB" sz="2400" dirty="0"/>
              <a:t/>
            </a:r>
            <a:br>
              <a:rPr lang="en-GB" sz="2400" dirty="0"/>
            </a:br>
            <a:endParaRPr lang="en-GB" sz="2400" dirty="0"/>
          </a:p>
          <a:p>
            <a:r>
              <a:rPr lang="en-GB" sz="2400" dirty="0"/>
              <a:t>In 2019 </a:t>
            </a:r>
            <a:r>
              <a:rPr lang="en-GB" sz="2400" dirty="0" err="1" smtClean="0"/>
              <a:t>wird</a:t>
            </a:r>
            <a:r>
              <a:rPr lang="en-GB" sz="2400" dirty="0" smtClean="0"/>
              <a:t> die </a:t>
            </a:r>
            <a:r>
              <a:rPr lang="en-GB" sz="2400" dirty="0" err="1" smtClean="0"/>
              <a:t>Abkürzung</a:t>
            </a:r>
            <a:r>
              <a:rPr lang="en-GB" sz="2400" dirty="0"/>
              <a:t> ”ATU” in </a:t>
            </a:r>
            <a:r>
              <a:rPr lang="en-GB" sz="2400" dirty="0" smtClean="0"/>
              <a:t>die </a:t>
            </a:r>
            <a:r>
              <a:rPr lang="en-GB" sz="2400" dirty="0" err="1" smtClean="0"/>
              <a:t>Empfindlichkeitsprüfung</a:t>
            </a:r>
            <a:r>
              <a:rPr lang="en-GB" sz="2400" dirty="0" smtClean="0"/>
              <a:t> </a:t>
            </a:r>
            <a:r>
              <a:rPr lang="en-GB" sz="2400" dirty="0" err="1" smtClean="0"/>
              <a:t>eingeführt</a:t>
            </a:r>
            <a:r>
              <a:rPr lang="en-GB" sz="2400" dirty="0" smtClean="0"/>
              <a:t>, </a:t>
            </a:r>
            <a:r>
              <a:rPr lang="en-GB" sz="2400" dirty="0"/>
              <a:t>die das Labor </a:t>
            </a:r>
            <a:r>
              <a:rPr lang="en-GB" sz="2400" dirty="0" err="1"/>
              <a:t>als</a:t>
            </a:r>
            <a:r>
              <a:rPr lang="en-GB" sz="2400" dirty="0"/>
              <a:t> </a:t>
            </a:r>
            <a:r>
              <a:rPr lang="sv-SE" sz="2400" u="sng" dirty="0" smtClean="0">
                <a:solidFill>
                  <a:srgbClr val="4BACC6">
                    <a:lumMod val="50000"/>
                  </a:srgbClr>
                </a:solidFill>
              </a:rPr>
              <a:t>Warnung</a:t>
            </a:r>
            <a:r>
              <a:rPr lang="en-GB" sz="2400" dirty="0" smtClean="0"/>
              <a:t> auf </a:t>
            </a:r>
            <a:r>
              <a:rPr lang="en-GB" sz="2400" dirty="0" err="1" smtClean="0"/>
              <a:t>eine</a:t>
            </a:r>
            <a:r>
              <a:rPr lang="en-GB" sz="2400" dirty="0" smtClean="0"/>
              <a:t> </a:t>
            </a:r>
            <a:r>
              <a:rPr lang="en-GB" sz="2400" dirty="0" err="1" smtClean="0"/>
              <a:t>Unsicherheit</a:t>
            </a:r>
            <a:r>
              <a:rPr lang="en-GB" sz="2400" dirty="0" smtClean="0"/>
              <a:t> des </a:t>
            </a:r>
            <a:r>
              <a:rPr lang="en-GB" sz="2400" dirty="0" err="1" smtClean="0"/>
              <a:t>Resultats</a:t>
            </a:r>
            <a:r>
              <a:rPr lang="en-GB" sz="2400" dirty="0" smtClean="0"/>
              <a:t> </a:t>
            </a:r>
            <a:r>
              <a:rPr lang="en-GB" sz="2400" dirty="0" err="1" smtClean="0"/>
              <a:t>hinweist</a:t>
            </a:r>
            <a:r>
              <a:rPr lang="en-GB" sz="2400" dirty="0" smtClean="0"/>
              <a:t>.  </a:t>
            </a:r>
            <a:r>
              <a:rPr lang="en-GB" sz="2400" dirty="0"/>
              <a:t/>
            </a:r>
            <a:br>
              <a:rPr lang="en-GB" sz="2400" dirty="0"/>
            </a:br>
            <a:endParaRPr lang="en-GB" sz="2400" dirty="0"/>
          </a:p>
          <a:p>
            <a:r>
              <a:rPr lang="en-GB" sz="2400" dirty="0" err="1" smtClean="0"/>
              <a:t>Diese</a:t>
            </a:r>
            <a:r>
              <a:rPr lang="en-GB" sz="2400" dirty="0" smtClean="0"/>
              <a:t> </a:t>
            </a:r>
            <a:r>
              <a:rPr lang="en-GB" sz="2400" dirty="0" err="1" smtClean="0"/>
              <a:t>Warnung</a:t>
            </a:r>
            <a:r>
              <a:rPr lang="en-GB" sz="2400" dirty="0" smtClean="0"/>
              <a:t> </a:t>
            </a:r>
            <a:r>
              <a:rPr lang="en-GB" sz="2400" dirty="0" err="1" smtClean="0"/>
              <a:t>betrifft</a:t>
            </a:r>
            <a:r>
              <a:rPr lang="en-GB" sz="2400" dirty="0" smtClean="0"/>
              <a:t> das Labor, </a:t>
            </a:r>
            <a:r>
              <a:rPr lang="en-GB" sz="2400" dirty="0" err="1" smtClean="0"/>
              <a:t>nicht</a:t>
            </a:r>
            <a:r>
              <a:rPr lang="en-GB" sz="2400" dirty="0" smtClean="0"/>
              <a:t> den </a:t>
            </a:r>
            <a:r>
              <a:rPr lang="en-GB" sz="2400" dirty="0" err="1" smtClean="0"/>
              <a:t>behandelnden</a:t>
            </a:r>
            <a:r>
              <a:rPr lang="en-GB" sz="2400" dirty="0" smtClean="0"/>
              <a:t> </a:t>
            </a:r>
            <a:r>
              <a:rPr lang="en-GB" sz="2400" dirty="0" err="1" smtClean="0"/>
              <a:t>Arzt</a:t>
            </a:r>
            <a:r>
              <a:rPr lang="en-GB" sz="2400" dirty="0" smtClean="0"/>
              <a:t>. Das Labor </a:t>
            </a:r>
            <a:r>
              <a:rPr lang="en-GB" sz="2400" dirty="0" err="1" smtClean="0"/>
              <a:t>benötigt</a:t>
            </a:r>
            <a:r>
              <a:rPr lang="en-GB" sz="2400" dirty="0" smtClean="0"/>
              <a:t> </a:t>
            </a:r>
            <a:r>
              <a:rPr lang="en-GB" sz="2400" dirty="0" err="1" smtClean="0"/>
              <a:t>eine</a:t>
            </a:r>
            <a:r>
              <a:rPr lang="en-GB" sz="2400" dirty="0" smtClean="0"/>
              <a:t> </a:t>
            </a:r>
            <a:r>
              <a:rPr lang="en-GB" sz="2400" dirty="0" err="1" smtClean="0"/>
              <a:t>Strategie</a:t>
            </a:r>
            <a:r>
              <a:rPr lang="en-GB" sz="2400" dirty="0" smtClean="0"/>
              <a:t> um 1. die </a:t>
            </a:r>
            <a:r>
              <a:rPr lang="en-GB" sz="2400" dirty="0" err="1" smtClean="0"/>
              <a:t>Richtigkeit</a:t>
            </a:r>
            <a:r>
              <a:rPr lang="en-GB" sz="2400" dirty="0" smtClean="0"/>
              <a:t> </a:t>
            </a:r>
            <a:r>
              <a:rPr lang="en-GB" sz="2400" dirty="0" err="1" smtClean="0"/>
              <a:t>eines</a:t>
            </a:r>
            <a:r>
              <a:rPr lang="en-GB" sz="2400" dirty="0" smtClean="0"/>
              <a:t> </a:t>
            </a:r>
            <a:r>
              <a:rPr lang="en-GB" sz="2400" dirty="0" err="1" smtClean="0"/>
              <a:t>Resultates</a:t>
            </a:r>
            <a:r>
              <a:rPr lang="en-GB" sz="2400" dirty="0" smtClean="0"/>
              <a:t> </a:t>
            </a:r>
            <a:r>
              <a:rPr lang="en-GB" sz="2400" dirty="0" err="1" smtClean="0"/>
              <a:t>sicher</a:t>
            </a:r>
            <a:r>
              <a:rPr lang="en-GB" sz="2400" dirty="0" smtClean="0"/>
              <a:t> </a:t>
            </a:r>
            <a:r>
              <a:rPr lang="en-GB" sz="2400" dirty="0" err="1" smtClean="0"/>
              <a:t>zu</a:t>
            </a:r>
            <a:r>
              <a:rPr lang="en-GB" sz="2400" dirty="0" smtClean="0"/>
              <a:t> </a:t>
            </a:r>
            <a:r>
              <a:rPr lang="en-GB" sz="2400" dirty="0" err="1" smtClean="0"/>
              <a:t>stellen</a:t>
            </a:r>
            <a:r>
              <a:rPr lang="en-GB" sz="2400" dirty="0" smtClean="0"/>
              <a:t> </a:t>
            </a:r>
            <a:r>
              <a:rPr lang="en-GB" sz="2400" dirty="0" err="1" smtClean="0"/>
              <a:t>oder</a:t>
            </a:r>
            <a:r>
              <a:rPr lang="en-GB" sz="2400" dirty="0" smtClean="0"/>
              <a:t> 2. </a:t>
            </a:r>
            <a:r>
              <a:rPr lang="en-GB" sz="2400" dirty="0" err="1" smtClean="0"/>
              <a:t>dessen</a:t>
            </a:r>
            <a:r>
              <a:rPr lang="en-GB" sz="2400" dirty="0" smtClean="0"/>
              <a:t> </a:t>
            </a:r>
            <a:r>
              <a:rPr lang="en-GB" sz="2400" dirty="0" err="1" smtClean="0"/>
              <a:t>Unsicherheit</a:t>
            </a:r>
            <a:r>
              <a:rPr lang="en-GB" sz="2400" dirty="0" smtClean="0"/>
              <a:t> </a:t>
            </a:r>
            <a:r>
              <a:rPr lang="en-GB" sz="2400" dirty="0" err="1" smtClean="0"/>
              <a:t>zu</a:t>
            </a:r>
            <a:r>
              <a:rPr lang="en-GB" sz="2400" dirty="0" smtClean="0"/>
              <a:t> </a:t>
            </a:r>
            <a:r>
              <a:rPr lang="en-GB" sz="2400" dirty="0" err="1" smtClean="0"/>
              <a:t>berichten</a:t>
            </a:r>
            <a:r>
              <a:rPr lang="en-GB" sz="2400" dirty="0" smtClean="0"/>
              <a:t>. </a:t>
            </a:r>
            <a:endParaRPr lang="en-GB" sz="2400" dirty="0"/>
          </a:p>
        </p:txBody>
      </p:sp>
      <p:sp>
        <p:nvSpPr>
          <p:cNvPr id="4" name="Platshållare för sidfot 3">
            <a:extLst>
              <a:ext uri="{FF2B5EF4-FFF2-40B4-BE49-F238E27FC236}">
                <a16:creationId xmlns="" xmlns:a16="http://schemas.microsoft.com/office/drawing/2014/main" id="{760DE1F3-F899-1147-972A-C210EC16BCBC}"/>
              </a:ext>
            </a:extLst>
          </p:cNvPr>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spTree>
    <p:extLst>
      <p:ext uri="{BB962C8B-B14F-4D97-AF65-F5344CB8AC3E}">
        <p14:creationId xmlns:p14="http://schemas.microsoft.com/office/powerpoint/2010/main" val="3535295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7324F7B0-BB17-A449-AE8B-1F85038B98D0}"/>
              </a:ext>
            </a:extLst>
          </p:cNvPr>
          <p:cNvSpPr>
            <a:spLocks noGrp="1"/>
          </p:cNvSpPr>
          <p:nvPr>
            <p:ph type="title"/>
          </p:nvPr>
        </p:nvSpPr>
        <p:spPr/>
        <p:txBody>
          <a:bodyPr>
            <a:noAutofit/>
          </a:bodyPr>
          <a:lstStyle/>
          <a:p>
            <a:r>
              <a:rPr lang="sv-SE" sz="2800" b="1" dirty="0" smtClean="0">
                <a:solidFill>
                  <a:schemeClr val="accent5">
                    <a:lumMod val="50000"/>
                  </a:schemeClr>
                </a:solidFill>
              </a:rPr>
              <a:t>Sicherstellung der Richtigkeit oder der Unsicherheit von Ergebnissen der Empfindlichkeitsprüfung.</a:t>
            </a:r>
            <a:endParaRPr lang="sv-SE" sz="2800" b="1" dirty="0">
              <a:solidFill>
                <a:schemeClr val="accent5">
                  <a:lumMod val="50000"/>
                </a:schemeClr>
              </a:solidFill>
            </a:endParaRPr>
          </a:p>
        </p:txBody>
      </p:sp>
      <p:sp>
        <p:nvSpPr>
          <p:cNvPr id="3" name="Platshållare för innehåll 2">
            <a:extLst>
              <a:ext uri="{FF2B5EF4-FFF2-40B4-BE49-F238E27FC236}">
                <a16:creationId xmlns="" xmlns:a16="http://schemas.microsoft.com/office/drawing/2014/main" id="{7EAA6ED3-D75D-074F-804C-A2F6721B0671}"/>
              </a:ext>
            </a:extLst>
          </p:cNvPr>
          <p:cNvSpPr>
            <a:spLocks noGrp="1"/>
          </p:cNvSpPr>
          <p:nvPr>
            <p:ph idx="1"/>
          </p:nvPr>
        </p:nvSpPr>
        <p:spPr>
          <a:xfrm>
            <a:off x="653902" y="1367229"/>
            <a:ext cx="7836195" cy="2938957"/>
          </a:xfrm>
          <a:ln>
            <a:solidFill>
              <a:schemeClr val="accent5">
                <a:lumMod val="50000"/>
              </a:schemeClr>
            </a:solidFill>
          </a:ln>
        </p:spPr>
        <p:txBody>
          <a:bodyPr>
            <a:normAutofit fontScale="92500"/>
          </a:bodyPr>
          <a:lstStyle/>
          <a:p>
            <a:pPr marL="0" indent="0">
              <a:buNone/>
            </a:pPr>
            <a:r>
              <a:rPr lang="en-US" sz="2400" dirty="0" smtClean="0"/>
              <a:t>Die </a:t>
            </a:r>
            <a:r>
              <a:rPr lang="en-US" sz="2400" dirty="0" err="1" smtClean="0"/>
              <a:t>Warnungen</a:t>
            </a:r>
            <a:r>
              <a:rPr lang="en-US" sz="2400" dirty="0" smtClean="0"/>
              <a:t> </a:t>
            </a:r>
            <a:r>
              <a:rPr lang="en-US" sz="2400" dirty="0" err="1" smtClean="0"/>
              <a:t>werden</a:t>
            </a:r>
            <a:r>
              <a:rPr lang="en-US" sz="2400" dirty="0" smtClean="0"/>
              <a:t> </a:t>
            </a:r>
            <a:r>
              <a:rPr lang="en-US" sz="2400" dirty="0" err="1" smtClean="0"/>
              <a:t>typischerweise</a:t>
            </a:r>
            <a:r>
              <a:rPr lang="en-US" sz="2400" dirty="0" smtClean="0"/>
              <a:t> </a:t>
            </a:r>
            <a:r>
              <a:rPr lang="en-US" sz="2400" dirty="0" err="1" smtClean="0"/>
              <a:t>als</a:t>
            </a:r>
            <a:r>
              <a:rPr lang="en-US" sz="2400" dirty="0" smtClean="0"/>
              <a:t> </a:t>
            </a:r>
            <a:r>
              <a:rPr lang="en-US" sz="2400" dirty="0" err="1" smtClean="0"/>
              <a:t>definierte</a:t>
            </a:r>
            <a:r>
              <a:rPr lang="en-US" sz="2400" dirty="0" smtClean="0"/>
              <a:t> </a:t>
            </a:r>
            <a:r>
              <a:rPr lang="en-US" sz="2400" b="1" dirty="0" smtClean="0"/>
              <a:t>MHK </a:t>
            </a:r>
            <a:r>
              <a:rPr lang="en-US" sz="2400" b="1" dirty="0" err="1" smtClean="0"/>
              <a:t>oder</a:t>
            </a:r>
            <a:r>
              <a:rPr lang="en-US" sz="2400" b="1" dirty="0" smtClean="0"/>
              <a:t> </a:t>
            </a:r>
            <a:r>
              <a:rPr lang="en-US" sz="2400" b="1" dirty="0" err="1" smtClean="0"/>
              <a:t>Hemmzonen-Bereich</a:t>
            </a:r>
            <a:r>
              <a:rPr lang="en-US" sz="2400" dirty="0" smtClean="0"/>
              <a:t> </a:t>
            </a:r>
            <a:r>
              <a:rPr lang="en-US" sz="2400" dirty="0" err="1" smtClean="0"/>
              <a:t>angegeben</a:t>
            </a:r>
            <a:r>
              <a:rPr lang="en-US" sz="2400" dirty="0" smtClean="0"/>
              <a:t>, in </a:t>
            </a:r>
            <a:r>
              <a:rPr lang="en-US" sz="2400" dirty="0" err="1" smtClean="0"/>
              <a:t>dem</a:t>
            </a:r>
            <a:r>
              <a:rPr lang="en-US" sz="2400" dirty="0" smtClean="0"/>
              <a:t> die Interpretation der </a:t>
            </a:r>
            <a:r>
              <a:rPr lang="en-US" sz="2400" dirty="0" err="1" smtClean="0"/>
              <a:t>Ergebnisse</a:t>
            </a:r>
            <a:r>
              <a:rPr lang="en-US" sz="2400" dirty="0" smtClean="0"/>
              <a:t> </a:t>
            </a:r>
            <a:r>
              <a:rPr lang="en-US" sz="2400" dirty="0" err="1" smtClean="0"/>
              <a:t>unsicher</a:t>
            </a:r>
            <a:r>
              <a:rPr lang="en-US" sz="2400" dirty="0" smtClean="0"/>
              <a:t> </a:t>
            </a:r>
            <a:r>
              <a:rPr lang="en-US" sz="2400" dirty="0" err="1" smtClean="0"/>
              <a:t>ist</a:t>
            </a:r>
            <a:r>
              <a:rPr lang="en-US" sz="2400" dirty="0" smtClean="0"/>
              <a:t> (</a:t>
            </a:r>
            <a:r>
              <a:rPr lang="en-US" sz="2400" dirty="0" err="1" smtClean="0"/>
              <a:t>Überlappung</a:t>
            </a:r>
            <a:r>
              <a:rPr lang="en-US" sz="2400" dirty="0" smtClean="0"/>
              <a:t> </a:t>
            </a:r>
            <a:r>
              <a:rPr lang="en-US" sz="2400" dirty="0" err="1" smtClean="0"/>
              <a:t>zwischen</a:t>
            </a:r>
            <a:r>
              <a:rPr lang="en-US" sz="2400" dirty="0" smtClean="0"/>
              <a:t> </a:t>
            </a:r>
            <a:r>
              <a:rPr lang="en-US" sz="2400" dirty="0" err="1" smtClean="0"/>
              <a:t>sensiblen</a:t>
            </a:r>
            <a:r>
              <a:rPr lang="en-US" sz="2400" dirty="0" smtClean="0"/>
              <a:t> und </a:t>
            </a:r>
            <a:r>
              <a:rPr lang="en-US" sz="2400" dirty="0" err="1" smtClean="0"/>
              <a:t>resistenten</a:t>
            </a:r>
            <a:r>
              <a:rPr lang="en-US" sz="2400" dirty="0" smtClean="0"/>
              <a:t> </a:t>
            </a:r>
            <a:r>
              <a:rPr lang="en-US" sz="2400" dirty="0" err="1" smtClean="0"/>
              <a:t>Organismen</a:t>
            </a:r>
            <a:r>
              <a:rPr lang="en-US" sz="2400" dirty="0" smtClean="0"/>
              <a:t>). Die </a:t>
            </a:r>
            <a:r>
              <a:rPr lang="en-US" sz="2400" dirty="0" err="1" smtClean="0"/>
              <a:t>Warnung</a:t>
            </a:r>
            <a:r>
              <a:rPr lang="en-US" sz="2400" dirty="0" smtClean="0"/>
              <a:t> </a:t>
            </a:r>
            <a:r>
              <a:rPr lang="en-US" sz="2400" dirty="0" err="1" smtClean="0"/>
              <a:t>steht</a:t>
            </a:r>
            <a:r>
              <a:rPr lang="en-US" sz="2400" dirty="0" smtClean="0"/>
              <a:t> </a:t>
            </a:r>
            <a:r>
              <a:rPr lang="en-US" sz="2400" dirty="0" err="1" smtClean="0"/>
              <a:t>zwischen</a:t>
            </a:r>
            <a:r>
              <a:rPr lang="en-US" sz="2400" dirty="0" smtClean="0"/>
              <a:t> </a:t>
            </a:r>
            <a:r>
              <a:rPr lang="en-US" sz="2400" dirty="0" err="1" smtClean="0"/>
              <a:t>dem</a:t>
            </a:r>
            <a:r>
              <a:rPr lang="en-US" sz="2400" dirty="0" smtClean="0"/>
              <a:t> System der </a:t>
            </a:r>
            <a:r>
              <a:rPr lang="en-US" sz="2400" dirty="0" err="1" smtClean="0"/>
              <a:t>Empfindlichkeitsprüfung</a:t>
            </a:r>
            <a:r>
              <a:rPr lang="en-US" sz="2400" dirty="0" smtClean="0"/>
              <a:t> und </a:t>
            </a:r>
            <a:r>
              <a:rPr lang="en-US" sz="2400" dirty="0" err="1" smtClean="0"/>
              <a:t>dem</a:t>
            </a:r>
            <a:r>
              <a:rPr lang="en-US" sz="2400" dirty="0" smtClean="0"/>
              <a:t> Labor, und das Labor muss </a:t>
            </a:r>
            <a:r>
              <a:rPr lang="en-US" sz="2400" dirty="0" err="1" smtClean="0"/>
              <a:t>entscheiden</a:t>
            </a:r>
            <a:r>
              <a:rPr lang="en-US" sz="2400" dirty="0" smtClean="0"/>
              <a:t>, </a:t>
            </a:r>
            <a:r>
              <a:rPr lang="en-US" sz="2400" dirty="0" err="1" smtClean="0"/>
              <a:t>wie</a:t>
            </a:r>
            <a:r>
              <a:rPr lang="en-US" sz="2400" dirty="0" smtClean="0"/>
              <a:t> </a:t>
            </a:r>
            <a:r>
              <a:rPr lang="en-US" sz="2400" dirty="0" err="1" smtClean="0"/>
              <a:t>mit</a:t>
            </a:r>
            <a:r>
              <a:rPr lang="en-US" sz="2400" dirty="0" smtClean="0"/>
              <a:t> der </a:t>
            </a:r>
            <a:r>
              <a:rPr lang="en-US" sz="2400" dirty="0" err="1" smtClean="0"/>
              <a:t>Warnung</a:t>
            </a:r>
            <a:r>
              <a:rPr lang="en-US" sz="2400" dirty="0" smtClean="0"/>
              <a:t> </a:t>
            </a:r>
            <a:r>
              <a:rPr lang="en-US" sz="2400" dirty="0" err="1" smtClean="0"/>
              <a:t>umzugehen</a:t>
            </a:r>
            <a:r>
              <a:rPr lang="en-US" sz="2400" dirty="0" smtClean="0"/>
              <a:t> </a:t>
            </a:r>
            <a:r>
              <a:rPr lang="en-US" sz="2400" dirty="0" err="1" smtClean="0"/>
              <a:t>ist</a:t>
            </a:r>
            <a:r>
              <a:rPr lang="en-US" sz="2400" dirty="0" smtClean="0"/>
              <a:t>. </a:t>
            </a:r>
            <a:endParaRPr lang="en-US" sz="2400" dirty="0"/>
          </a:p>
          <a:p>
            <a:pPr marL="0" indent="0">
              <a:buNone/>
            </a:pPr>
            <a:r>
              <a:rPr lang="en-US" sz="2400" dirty="0" smtClean="0"/>
              <a:t>In den </a:t>
            </a:r>
            <a:r>
              <a:rPr lang="en-US" sz="2400" dirty="0" err="1" smtClean="0"/>
              <a:t>folgenden</a:t>
            </a:r>
            <a:r>
              <a:rPr lang="en-US" sz="2400" dirty="0" smtClean="0"/>
              <a:t> </a:t>
            </a:r>
            <a:r>
              <a:rPr lang="en-US" sz="2400" dirty="0" err="1" smtClean="0"/>
              <a:t>Graphiken</a:t>
            </a:r>
            <a:r>
              <a:rPr lang="en-US" sz="2400" dirty="0" smtClean="0"/>
              <a:t> </a:t>
            </a:r>
            <a:r>
              <a:rPr lang="en-US" sz="2400" dirty="0" err="1" smtClean="0"/>
              <a:t>präsentieren</a:t>
            </a:r>
            <a:r>
              <a:rPr lang="en-US" sz="2400" dirty="0" smtClean="0"/>
              <a:t> </a:t>
            </a:r>
            <a:r>
              <a:rPr lang="en-US" sz="2400" dirty="0" err="1" smtClean="0"/>
              <a:t>wir</a:t>
            </a:r>
            <a:r>
              <a:rPr lang="en-US" sz="2400" dirty="0" smtClean="0"/>
              <a:t> </a:t>
            </a:r>
            <a:r>
              <a:rPr lang="en-US" sz="2400" dirty="0" err="1" smtClean="0"/>
              <a:t>einige</a:t>
            </a:r>
            <a:r>
              <a:rPr lang="en-US" sz="2400" dirty="0" smtClean="0"/>
              <a:t> </a:t>
            </a:r>
            <a:r>
              <a:rPr lang="en-US" sz="2400" dirty="0" err="1" smtClean="0"/>
              <a:t>typische</a:t>
            </a:r>
            <a:r>
              <a:rPr lang="en-US" sz="2400" dirty="0" smtClean="0"/>
              <a:t> </a:t>
            </a:r>
            <a:r>
              <a:rPr lang="en-US" sz="2400" dirty="0" err="1" smtClean="0"/>
              <a:t>Beispiele</a:t>
            </a:r>
            <a:r>
              <a:rPr lang="en-US" sz="2400" dirty="0" smtClean="0"/>
              <a:t>, </a:t>
            </a:r>
            <a:r>
              <a:rPr lang="en-US" sz="2400" dirty="0" err="1" smtClean="0"/>
              <a:t>für</a:t>
            </a:r>
            <a:r>
              <a:rPr lang="en-US" sz="2400" dirty="0" smtClean="0"/>
              <a:t> die </a:t>
            </a:r>
            <a:r>
              <a:rPr lang="en-US" sz="2400" dirty="0" err="1" smtClean="0"/>
              <a:t>eine</a:t>
            </a:r>
            <a:r>
              <a:rPr lang="en-US" sz="2400" dirty="0" smtClean="0"/>
              <a:t> </a:t>
            </a:r>
            <a:r>
              <a:rPr lang="en-US" sz="2400" dirty="0" err="1" smtClean="0"/>
              <a:t>Warnung</a:t>
            </a:r>
            <a:r>
              <a:rPr lang="en-US" sz="2400" dirty="0" smtClean="0"/>
              <a:t> an das Labor </a:t>
            </a:r>
            <a:r>
              <a:rPr lang="en-US" sz="2400" dirty="0" err="1" smtClean="0"/>
              <a:t>sicher</a:t>
            </a:r>
            <a:r>
              <a:rPr lang="en-US" sz="2400" dirty="0" smtClean="0"/>
              <a:t> </a:t>
            </a:r>
            <a:r>
              <a:rPr lang="en-US" sz="2400" dirty="0" err="1" smtClean="0"/>
              <a:t>gestellt</a:t>
            </a:r>
            <a:r>
              <a:rPr lang="en-US" sz="2400" dirty="0" smtClean="0"/>
              <a:t> </a:t>
            </a:r>
            <a:r>
              <a:rPr lang="en-US" sz="2400" dirty="0" err="1" smtClean="0"/>
              <a:t>ist</a:t>
            </a:r>
            <a:r>
              <a:rPr lang="en-US" sz="2400" dirty="0" smtClean="0"/>
              <a:t>. </a:t>
            </a:r>
            <a:endParaRPr lang="en-US" sz="2400" dirty="0"/>
          </a:p>
        </p:txBody>
      </p:sp>
      <p:sp>
        <p:nvSpPr>
          <p:cNvPr id="4" name="Platshållare för sidfot 3">
            <a:extLst>
              <a:ext uri="{FF2B5EF4-FFF2-40B4-BE49-F238E27FC236}">
                <a16:creationId xmlns="" xmlns:a16="http://schemas.microsoft.com/office/drawing/2014/main" id="{79B59396-3751-5047-8250-518B778E69DA}"/>
              </a:ext>
            </a:extLst>
          </p:cNvPr>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spTree>
    <p:extLst>
      <p:ext uri="{BB962C8B-B14F-4D97-AF65-F5344CB8AC3E}">
        <p14:creationId xmlns:p14="http://schemas.microsoft.com/office/powerpoint/2010/main" val="694747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3C0B88E6-0E32-C54F-AA09-D242BFA94F9F}"/>
              </a:ext>
            </a:extLst>
          </p:cNvPr>
          <p:cNvSpPr>
            <a:spLocks noGrp="1"/>
          </p:cNvSpPr>
          <p:nvPr>
            <p:ph type="title"/>
          </p:nvPr>
        </p:nvSpPr>
        <p:spPr/>
        <p:txBody>
          <a:bodyPr>
            <a:noAutofit/>
          </a:bodyPr>
          <a:lstStyle/>
          <a:p>
            <a:r>
              <a:rPr lang="sv-SE" sz="2800" dirty="0" smtClean="0">
                <a:solidFill>
                  <a:schemeClr val="accent5">
                    <a:lumMod val="50000"/>
                  </a:schemeClr>
                </a:solidFill>
              </a:rPr>
              <a:t>Einige Beispiele: Warnung vor unsicheren und schlecht reproduzierbaren Ergebnissen</a:t>
            </a:r>
            <a:endParaRPr lang="sv-SE" sz="2800" dirty="0">
              <a:solidFill>
                <a:schemeClr val="accent5">
                  <a:lumMod val="50000"/>
                </a:schemeClr>
              </a:solidFill>
            </a:endParaRPr>
          </a:p>
        </p:txBody>
      </p:sp>
      <p:sp>
        <p:nvSpPr>
          <p:cNvPr id="3" name="Platshållare för innehåll 2">
            <a:extLst>
              <a:ext uri="{FF2B5EF4-FFF2-40B4-BE49-F238E27FC236}">
                <a16:creationId xmlns="" xmlns:a16="http://schemas.microsoft.com/office/drawing/2014/main" id="{B48EFC7B-53C3-974D-A091-850E4AA52A40}"/>
              </a:ext>
            </a:extLst>
          </p:cNvPr>
          <p:cNvSpPr>
            <a:spLocks noGrp="1"/>
          </p:cNvSpPr>
          <p:nvPr>
            <p:ph idx="1"/>
          </p:nvPr>
        </p:nvSpPr>
        <p:spPr>
          <a:ln>
            <a:solidFill>
              <a:schemeClr val="accent5">
                <a:lumMod val="50000"/>
              </a:schemeClr>
            </a:solidFill>
          </a:ln>
        </p:spPr>
        <p:txBody>
          <a:bodyPr>
            <a:normAutofit fontScale="92500" lnSpcReduction="10000"/>
          </a:bodyPr>
          <a:lstStyle/>
          <a:p>
            <a:r>
              <a:rPr lang="sv-SE" sz="2400" dirty="0" smtClean="0"/>
              <a:t>Amoxicillin-Clavulansäure </a:t>
            </a:r>
            <a:r>
              <a:rPr lang="sv-SE" sz="2400" dirty="0"/>
              <a:t>vs. </a:t>
            </a:r>
            <a:r>
              <a:rPr lang="sv-SE" sz="2400" dirty="0" err="1"/>
              <a:t>Enterobacterales</a:t>
            </a:r>
            <a:r>
              <a:rPr lang="sv-SE" sz="2400" dirty="0"/>
              <a:t>.</a:t>
            </a:r>
            <a:endParaRPr lang="sv-SE" sz="2000" dirty="0"/>
          </a:p>
          <a:p>
            <a:pPr lvl="1"/>
            <a:r>
              <a:rPr lang="sv-SE" sz="1600" dirty="0" smtClean="0"/>
              <a:t>Die MHK-Verteilung der Wildtypen der meisten Enterobacterales endet bei 8 mg/l. </a:t>
            </a:r>
            <a:r>
              <a:rPr lang="sv-SE" sz="1600" dirty="0"/>
              <a:t/>
            </a:r>
            <a:br>
              <a:rPr lang="sv-SE" sz="1600" dirty="0"/>
            </a:br>
            <a:r>
              <a:rPr lang="sv-SE" sz="1600" dirty="0" smtClean="0"/>
              <a:t>PK/PD-Daten der aktiven Substanz zeigen einen maximalen breakpoint von </a:t>
            </a:r>
            <a:r>
              <a:rPr lang="sv-SE" sz="1600" dirty="0"/>
              <a:t>8 </a:t>
            </a:r>
            <a:r>
              <a:rPr lang="sv-SE" sz="1600" dirty="0" smtClean="0"/>
              <a:t>mg/l an, und dies auch nur bei erhöhter Exposition. Bei Harnwegsinfektionen ist bei Standarddosierung ein </a:t>
            </a:r>
            <a:r>
              <a:rPr lang="sv-SE" sz="1600" dirty="0"/>
              <a:t>breakpoint </a:t>
            </a:r>
            <a:r>
              <a:rPr lang="sv-SE" sz="1600" dirty="0" smtClean="0"/>
              <a:t>von </a:t>
            </a:r>
            <a:r>
              <a:rPr lang="sv-SE" sz="1600" dirty="0"/>
              <a:t>32 </a:t>
            </a:r>
            <a:r>
              <a:rPr lang="sv-SE" sz="1600" dirty="0" smtClean="0"/>
              <a:t>mg/l möglich. Leider ist die Reproduzierbarkeit der Testergebnisse, sowohl in der MHK-Bestimmung, als auch in der Agardiffusion, im kritischen Bereich um 16 mg/l schlecht.</a:t>
            </a:r>
          </a:p>
          <a:p>
            <a:r>
              <a:rPr lang="sv-SE" sz="2400" dirty="0" smtClean="0"/>
              <a:t>Piperacillin-Tazobactam vs. Enterobacterales.</a:t>
            </a:r>
          </a:p>
          <a:p>
            <a:pPr lvl="1"/>
            <a:r>
              <a:rPr lang="sv-SE" sz="1600" dirty="0"/>
              <a:t>Die MHK-Verteilung der Wildtypen der meisten Enterobacterales endet bei 8 </a:t>
            </a:r>
            <a:r>
              <a:rPr lang="sv-SE" sz="1600" dirty="0" smtClean="0"/>
              <a:t>mg/l. </a:t>
            </a:r>
            <a:r>
              <a:rPr lang="sv-SE" sz="1600" dirty="0"/>
              <a:t/>
            </a:r>
            <a:br>
              <a:rPr lang="sv-SE" sz="1600" dirty="0"/>
            </a:br>
            <a:r>
              <a:rPr lang="sv-SE" sz="1600" dirty="0"/>
              <a:t>PK/PD-Daten der aktiven Substanz zeigen einen maximalen breakpoint von 8/16 </a:t>
            </a:r>
            <a:r>
              <a:rPr lang="sv-SE" sz="1600" dirty="0" smtClean="0"/>
              <a:t>mg/l an, wobei die höchst mögliche Exposition als </a:t>
            </a:r>
            <a:r>
              <a:rPr lang="sv-SE" sz="1600" b="1" dirty="0" smtClean="0"/>
              <a:t>I</a:t>
            </a:r>
            <a:r>
              <a:rPr lang="sv-SE" sz="1600" dirty="0" smtClean="0"/>
              <a:t> kategorisiert ist.  </a:t>
            </a:r>
            <a:r>
              <a:rPr lang="sv-SE" sz="1600" dirty="0"/>
              <a:t>with the highest possible exposure for organisms in the I-category. Leider ist die Reproduzierbarkeit der Testergebnisse, sowohl in der MHK-Bestimmung, als auch in der Agardiffusion, im kritischen Bereich um 16 mg/l </a:t>
            </a:r>
            <a:r>
              <a:rPr lang="sv-SE" sz="1600" dirty="0" smtClean="0"/>
              <a:t>schlecht.</a:t>
            </a:r>
            <a:endParaRPr lang="sv-SE" sz="1600" dirty="0"/>
          </a:p>
          <a:p>
            <a:endParaRPr lang="sv-SE" sz="2200" dirty="0"/>
          </a:p>
        </p:txBody>
      </p:sp>
      <p:sp>
        <p:nvSpPr>
          <p:cNvPr id="4" name="Platshållare för sidfot 3">
            <a:extLst>
              <a:ext uri="{FF2B5EF4-FFF2-40B4-BE49-F238E27FC236}">
                <a16:creationId xmlns="" xmlns:a16="http://schemas.microsoft.com/office/drawing/2014/main" id="{8672CCAF-8470-BC44-AF78-A1EC86461570}"/>
              </a:ext>
            </a:extLst>
          </p:cNvPr>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spTree>
    <p:extLst>
      <p:ext uri="{BB962C8B-B14F-4D97-AF65-F5344CB8AC3E}">
        <p14:creationId xmlns:p14="http://schemas.microsoft.com/office/powerpoint/2010/main" val="6771098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796"/>
            <a:ext cx="8229600" cy="688337"/>
          </a:xfrm>
          <a:noFill/>
        </p:spPr>
        <p:txBody>
          <a:bodyPr>
            <a:noAutofit/>
          </a:bodyPr>
          <a:lstStyle/>
          <a:p>
            <a:r>
              <a:rPr lang="en-US" sz="2400" dirty="0" smtClean="0"/>
              <a:t>Amoxicillin-</a:t>
            </a:r>
            <a:r>
              <a:rPr lang="en-US" sz="2400" dirty="0" err="1" smtClean="0"/>
              <a:t>Clavulansäure</a:t>
            </a:r>
            <a:r>
              <a:rPr lang="en-US" sz="2400" dirty="0" smtClean="0"/>
              <a:t> </a:t>
            </a:r>
            <a:r>
              <a:rPr lang="en-US" sz="2400" dirty="0"/>
              <a:t>vs. </a:t>
            </a:r>
            <a:r>
              <a:rPr lang="en-US" sz="2400" dirty="0" err="1"/>
              <a:t>Enterobacterales</a:t>
            </a:r>
            <a:r>
              <a:rPr lang="en-US" sz="2400" dirty="0"/>
              <a:t> </a:t>
            </a:r>
            <a:r>
              <a:rPr lang="en-US" sz="2400" dirty="0" err="1" smtClean="0"/>
              <a:t>mit</a:t>
            </a:r>
            <a:r>
              <a:rPr lang="en-US" sz="2400" dirty="0" smtClean="0"/>
              <a:t> breakpoints </a:t>
            </a:r>
            <a:r>
              <a:rPr lang="en-US" sz="2400" dirty="0" err="1" smtClean="0"/>
              <a:t>für</a:t>
            </a:r>
            <a:r>
              <a:rPr lang="en-US" sz="2400" dirty="0" smtClean="0"/>
              <a:t> den </a:t>
            </a:r>
            <a:r>
              <a:rPr lang="en-US" sz="2400" dirty="0" err="1" smtClean="0"/>
              <a:t>unkomplizierten</a:t>
            </a:r>
            <a:r>
              <a:rPr lang="en-US" sz="2400" dirty="0" smtClean="0"/>
              <a:t> HWI</a:t>
            </a:r>
            <a:endParaRPr lang="en-US" sz="2400" dirty="0"/>
          </a:p>
        </p:txBody>
      </p:sp>
      <p:sp>
        <p:nvSpPr>
          <p:cNvPr id="5" name="Footer Placeholder 4"/>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graphicFrame>
        <p:nvGraphicFramePr>
          <p:cNvPr id="6" name="Diagram 5"/>
          <p:cNvGraphicFramePr>
            <a:graphicFrameLocks noChangeAspect="1"/>
          </p:cNvGraphicFramePr>
          <p:nvPr>
            <p:extLst>
              <p:ext uri="{D42A27DB-BD31-4B8C-83A1-F6EECF244321}">
                <p14:modId xmlns:p14="http://schemas.microsoft.com/office/powerpoint/2010/main" val="975721189"/>
              </p:ext>
            </p:extLst>
          </p:nvPr>
        </p:nvGraphicFramePr>
        <p:xfrm>
          <a:off x="1197000" y="717264"/>
          <a:ext cx="6750000" cy="4050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7"/>
          <p:cNvSpPr txBox="1">
            <a:spLocks noChangeAspect="1" noChangeArrowheads="1"/>
          </p:cNvSpPr>
          <p:nvPr/>
        </p:nvSpPr>
        <p:spPr bwMode="auto">
          <a:xfrm>
            <a:off x="2503517" y="1280845"/>
            <a:ext cx="4237148"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sv-SE" sz="1200" dirty="0" smtClean="0">
                <a:latin typeface="Arial" panose="020B0604020202020204" pitchFamily="34" charset="0"/>
                <a:cs typeface="Arial" panose="020B0604020202020204" pitchFamily="34" charset="0"/>
              </a:rPr>
              <a:t>MHK bei fixer Konzentration von Clavulansäure von </a:t>
            </a:r>
            <a:r>
              <a:rPr lang="sv-SE" sz="1200" dirty="0">
                <a:latin typeface="Arial" panose="020B0604020202020204" pitchFamily="34" charset="0"/>
                <a:cs typeface="Arial" panose="020B0604020202020204" pitchFamily="34" charset="0"/>
              </a:rPr>
              <a:t>2 </a:t>
            </a:r>
            <a:r>
              <a:rPr lang="sv-SE" sz="1200" dirty="0" smtClean="0">
                <a:latin typeface="Arial" panose="020B0604020202020204" pitchFamily="34" charset="0"/>
                <a:cs typeface="Arial" panose="020B0604020202020204" pitchFamily="34" charset="0"/>
              </a:rPr>
              <a:t>mg/l</a:t>
            </a:r>
            <a:endParaRPr lang="sv-SE" sz="1200" dirty="0">
              <a:latin typeface="Arial" panose="020B0604020202020204" pitchFamily="34" charset="0"/>
              <a:cs typeface="Arial" panose="020B0604020202020204" pitchFamily="34" charset="0"/>
            </a:endParaRPr>
          </a:p>
        </p:txBody>
      </p:sp>
      <p:sp>
        <p:nvSpPr>
          <p:cNvPr id="8" name="Text Box 4"/>
          <p:cNvSpPr txBox="1">
            <a:spLocks noChangeAspect="1" noChangeArrowheads="1"/>
          </p:cNvSpPr>
          <p:nvPr/>
        </p:nvSpPr>
        <p:spPr bwMode="auto">
          <a:xfrm>
            <a:off x="7350030" y="1677976"/>
            <a:ext cx="57740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sv-SE" sz="1000" b="1" dirty="0" smtClean="0"/>
              <a:t>MHK</a:t>
            </a:r>
            <a:br>
              <a:rPr lang="sv-SE" sz="1000" b="1" dirty="0" smtClean="0"/>
            </a:br>
            <a:r>
              <a:rPr lang="sv-SE" sz="1000" b="1" dirty="0" smtClean="0"/>
              <a:t>(mg/L</a:t>
            </a:r>
            <a:r>
              <a:rPr lang="sv-SE" sz="1000" b="1" dirty="0"/>
              <a:t>)</a:t>
            </a:r>
          </a:p>
        </p:txBody>
      </p:sp>
      <p:sp>
        <p:nvSpPr>
          <p:cNvPr id="10" name="Line 9"/>
          <p:cNvSpPr>
            <a:spLocks noChangeAspect="1" noChangeShapeType="1"/>
          </p:cNvSpPr>
          <p:nvPr/>
        </p:nvSpPr>
        <p:spPr bwMode="auto">
          <a:xfrm>
            <a:off x="3340057" y="1824639"/>
            <a:ext cx="0" cy="243000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1" name="Text Box 3"/>
          <p:cNvSpPr txBox="1">
            <a:spLocks noChangeArrowheads="1"/>
          </p:cNvSpPr>
          <p:nvPr/>
        </p:nvSpPr>
        <p:spPr bwMode="auto">
          <a:xfrm>
            <a:off x="4252946" y="1754920"/>
            <a:ext cx="2788602" cy="646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sz="1200" b="1" dirty="0"/>
              <a:t>Breakpoints (</a:t>
            </a:r>
            <a:r>
              <a:rPr lang="sv-SE" sz="1200" b="1" dirty="0" smtClean="0"/>
              <a:t>unkomplizierter HWI)</a:t>
            </a:r>
            <a:endParaRPr lang="sv-SE" sz="1200" b="1" dirty="0"/>
          </a:p>
          <a:p>
            <a:pPr eaLnBrk="1" hangingPunct="1"/>
            <a:r>
              <a:rPr lang="sv-SE" sz="1200" dirty="0" smtClean="0"/>
              <a:t>MHK </a:t>
            </a:r>
            <a:r>
              <a:rPr lang="sv-SE" sz="1200" dirty="0"/>
              <a:t>			S</a:t>
            </a:r>
            <a:r>
              <a:rPr lang="sv-SE" sz="1200" dirty="0">
                <a:cs typeface="Arial" charset="0"/>
              </a:rPr>
              <a:t>≤</a:t>
            </a:r>
            <a:r>
              <a:rPr lang="sv-SE" sz="1200" dirty="0"/>
              <a:t>32, R&gt;32 </a:t>
            </a:r>
            <a:r>
              <a:rPr lang="sv-SE" sz="1200" dirty="0" smtClean="0"/>
              <a:t>mg/l</a:t>
            </a:r>
            <a:endParaRPr lang="sv-SE" sz="1200" dirty="0"/>
          </a:p>
          <a:p>
            <a:pPr eaLnBrk="1" hangingPunct="1"/>
            <a:r>
              <a:rPr lang="sv-SE" sz="1200" dirty="0" smtClean="0"/>
              <a:t>Hemmhofdiameter</a:t>
            </a:r>
            <a:r>
              <a:rPr lang="sv-SE" sz="1200" dirty="0"/>
              <a:t>	S</a:t>
            </a:r>
            <a:r>
              <a:rPr lang="sv-SE" sz="1200" dirty="0">
                <a:cs typeface="Arial" charset="0"/>
              </a:rPr>
              <a:t>≥</a:t>
            </a:r>
            <a:r>
              <a:rPr lang="sv-SE" sz="1200" dirty="0"/>
              <a:t>16, R&lt;16 mm</a:t>
            </a:r>
            <a:endParaRPr lang="sv-SE" sz="1200" dirty="0">
              <a:cs typeface="Arial" charset="0"/>
            </a:endParaRPr>
          </a:p>
        </p:txBody>
      </p:sp>
      <p:sp>
        <p:nvSpPr>
          <p:cNvPr id="12" name="TextBox 6"/>
          <p:cNvSpPr txBox="1"/>
          <p:nvPr/>
        </p:nvSpPr>
        <p:spPr>
          <a:xfrm>
            <a:off x="4252947" y="2570841"/>
            <a:ext cx="2099301" cy="369332"/>
          </a:xfrm>
          <a:prstGeom prst="rect">
            <a:avLst/>
          </a:prstGeom>
          <a:noFill/>
          <a:ln>
            <a:solidFill>
              <a:srgbClr val="FF0000"/>
            </a:solidFill>
          </a:ln>
        </p:spPr>
        <p:txBody>
          <a:bodyPr wrap="square" rtlCol="0">
            <a:spAutoFit/>
          </a:bodyPr>
          <a:lstStyle/>
          <a:p>
            <a:r>
              <a:rPr lang="en-US" dirty="0"/>
              <a:t>ATU </a:t>
            </a:r>
            <a:r>
              <a:rPr lang="en-US" dirty="0" err="1" smtClean="0"/>
              <a:t>nicht</a:t>
            </a:r>
            <a:r>
              <a:rPr lang="en-US" dirty="0" smtClean="0"/>
              <a:t> </a:t>
            </a:r>
            <a:r>
              <a:rPr lang="en-US" dirty="0" err="1" smtClean="0"/>
              <a:t>benötigt</a:t>
            </a:r>
            <a:endParaRPr lang="en-US" dirty="0"/>
          </a:p>
        </p:txBody>
      </p:sp>
    </p:spTree>
    <p:extLst>
      <p:ext uri="{BB962C8B-B14F-4D97-AF65-F5344CB8AC3E}">
        <p14:creationId xmlns:p14="http://schemas.microsoft.com/office/powerpoint/2010/main" val="31220112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796"/>
            <a:ext cx="8229600" cy="688337"/>
          </a:xfrm>
          <a:noFill/>
        </p:spPr>
        <p:txBody>
          <a:bodyPr>
            <a:noAutofit/>
          </a:bodyPr>
          <a:lstStyle/>
          <a:p>
            <a:r>
              <a:rPr lang="en-US" sz="2400" dirty="0"/>
              <a:t>Amoxicillin-</a:t>
            </a:r>
            <a:r>
              <a:rPr lang="en-US" sz="2400" dirty="0" err="1"/>
              <a:t>Clavulansäure</a:t>
            </a:r>
            <a:r>
              <a:rPr lang="en-US" sz="2400" dirty="0"/>
              <a:t> vs. </a:t>
            </a:r>
            <a:r>
              <a:rPr lang="en-US" sz="2400" dirty="0" err="1"/>
              <a:t>Enterobacterales</a:t>
            </a:r>
            <a:r>
              <a:rPr lang="en-US" sz="2400" dirty="0"/>
              <a:t> </a:t>
            </a:r>
            <a:r>
              <a:rPr lang="en-US" sz="2400" dirty="0" err="1"/>
              <a:t>mit</a:t>
            </a:r>
            <a:r>
              <a:rPr lang="en-US" sz="2400" dirty="0"/>
              <a:t> breakpoints </a:t>
            </a:r>
            <a:r>
              <a:rPr lang="en-US" sz="2400" dirty="0" err="1"/>
              <a:t>für</a:t>
            </a:r>
            <a:r>
              <a:rPr lang="en-US" sz="2400" dirty="0"/>
              <a:t> </a:t>
            </a:r>
            <a:r>
              <a:rPr lang="en-US" sz="2400" dirty="0" err="1" smtClean="0"/>
              <a:t>systemische</a:t>
            </a:r>
            <a:r>
              <a:rPr lang="en-US" sz="2400" dirty="0" smtClean="0"/>
              <a:t> </a:t>
            </a:r>
            <a:r>
              <a:rPr lang="en-US" sz="2400" dirty="0" err="1" smtClean="0"/>
              <a:t>Infektionen</a:t>
            </a:r>
            <a:endParaRPr lang="en-US" sz="2400" dirty="0"/>
          </a:p>
        </p:txBody>
      </p:sp>
      <p:sp>
        <p:nvSpPr>
          <p:cNvPr id="5" name="Footer Placeholder 4"/>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graphicFrame>
        <p:nvGraphicFramePr>
          <p:cNvPr id="9" name="Diagram 8"/>
          <p:cNvGraphicFramePr>
            <a:graphicFrameLocks noChangeAspect="1"/>
          </p:cNvGraphicFramePr>
          <p:nvPr>
            <p:extLst>
              <p:ext uri="{D42A27DB-BD31-4B8C-83A1-F6EECF244321}">
                <p14:modId xmlns:p14="http://schemas.microsoft.com/office/powerpoint/2010/main" val="1735339011"/>
              </p:ext>
            </p:extLst>
          </p:nvPr>
        </p:nvGraphicFramePr>
        <p:xfrm>
          <a:off x="1197000" y="717264"/>
          <a:ext cx="6750000" cy="4050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spect="1" noChangeArrowheads="1"/>
          </p:cNvSpPr>
          <p:nvPr/>
        </p:nvSpPr>
        <p:spPr bwMode="auto">
          <a:xfrm>
            <a:off x="2503517" y="1280845"/>
            <a:ext cx="4188596"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sv-SE" sz="1200" dirty="0">
                <a:latin typeface="Arial" panose="020B0604020202020204" pitchFamily="34" charset="0"/>
                <a:cs typeface="Arial" panose="020B0604020202020204" pitchFamily="34" charset="0"/>
              </a:rPr>
              <a:t>MHK bei fixer Konzentration von Clavulansäure von 2 mg/l</a:t>
            </a:r>
          </a:p>
        </p:txBody>
      </p:sp>
      <p:sp>
        <p:nvSpPr>
          <p:cNvPr id="11" name="Text Box 4"/>
          <p:cNvSpPr txBox="1">
            <a:spLocks noChangeAspect="1" noChangeArrowheads="1"/>
          </p:cNvSpPr>
          <p:nvPr/>
        </p:nvSpPr>
        <p:spPr bwMode="auto">
          <a:xfrm>
            <a:off x="7371670" y="1677976"/>
            <a:ext cx="5341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sv-SE" sz="1000" b="1" dirty="0"/>
              <a:t>MIC</a:t>
            </a:r>
          </a:p>
          <a:p>
            <a:pPr algn="ctr" eaLnBrk="1" hangingPunct="1"/>
            <a:r>
              <a:rPr lang="sv-SE" sz="1000" b="1" dirty="0"/>
              <a:t>(</a:t>
            </a:r>
            <a:r>
              <a:rPr lang="sv-SE" sz="1000" b="1" dirty="0" smtClean="0"/>
              <a:t>mg/l)</a:t>
            </a:r>
            <a:endParaRPr lang="sv-SE" sz="1000" b="1" dirty="0"/>
          </a:p>
        </p:txBody>
      </p:sp>
      <p:sp>
        <p:nvSpPr>
          <p:cNvPr id="12" name="Line 9"/>
          <p:cNvSpPr>
            <a:spLocks noChangeAspect="1" noChangeShapeType="1"/>
          </p:cNvSpPr>
          <p:nvPr/>
        </p:nvSpPr>
        <p:spPr bwMode="auto">
          <a:xfrm>
            <a:off x="3813944" y="1824639"/>
            <a:ext cx="0" cy="243000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3" name="Text Box 3"/>
          <p:cNvSpPr txBox="1">
            <a:spLocks noChangeArrowheads="1"/>
          </p:cNvSpPr>
          <p:nvPr/>
        </p:nvSpPr>
        <p:spPr bwMode="auto">
          <a:xfrm>
            <a:off x="4252945" y="1754920"/>
            <a:ext cx="3097085" cy="646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sz="1200" b="1" dirty="0"/>
              <a:t>Breakpoints (</a:t>
            </a:r>
            <a:r>
              <a:rPr lang="sv-SE" sz="1200" b="1" dirty="0" smtClean="0"/>
              <a:t>systemische Infektionen)</a:t>
            </a:r>
            <a:endParaRPr lang="sv-SE" sz="1200" b="1" dirty="0"/>
          </a:p>
          <a:p>
            <a:pPr eaLnBrk="1" hangingPunct="1"/>
            <a:r>
              <a:rPr lang="sv-SE" sz="1200" dirty="0" smtClean="0"/>
              <a:t>MHK </a:t>
            </a:r>
            <a:r>
              <a:rPr lang="sv-SE" sz="1200" dirty="0"/>
              <a:t>			S</a:t>
            </a:r>
            <a:r>
              <a:rPr lang="sv-SE" sz="1200" dirty="0">
                <a:cs typeface="Arial" charset="0"/>
              </a:rPr>
              <a:t>≤</a:t>
            </a:r>
            <a:r>
              <a:rPr lang="sv-SE" sz="1200" dirty="0"/>
              <a:t>8, R&gt;8 </a:t>
            </a:r>
            <a:r>
              <a:rPr lang="sv-SE" sz="1200" dirty="0" smtClean="0"/>
              <a:t>mg/l</a:t>
            </a:r>
            <a:endParaRPr lang="sv-SE" sz="1200" dirty="0"/>
          </a:p>
          <a:p>
            <a:pPr eaLnBrk="1" hangingPunct="1"/>
            <a:r>
              <a:rPr lang="sv-SE" sz="1200" dirty="0" smtClean="0"/>
              <a:t>Hemmhofdiameter</a:t>
            </a:r>
            <a:r>
              <a:rPr lang="sv-SE" sz="1200" dirty="0"/>
              <a:t>	S</a:t>
            </a:r>
            <a:r>
              <a:rPr lang="sv-SE" sz="1200" dirty="0">
                <a:cs typeface="Arial" charset="0"/>
              </a:rPr>
              <a:t>≥</a:t>
            </a:r>
            <a:r>
              <a:rPr lang="sv-SE" sz="1200" dirty="0"/>
              <a:t>19, R&lt;19 mm</a:t>
            </a:r>
            <a:endParaRPr lang="sv-SE" sz="1200" dirty="0">
              <a:cs typeface="Arial" charset="0"/>
            </a:endParaRPr>
          </a:p>
        </p:txBody>
      </p:sp>
      <p:sp>
        <p:nvSpPr>
          <p:cNvPr id="6" name="Process 5"/>
          <p:cNvSpPr/>
          <p:nvPr/>
        </p:nvSpPr>
        <p:spPr>
          <a:xfrm>
            <a:off x="3820618" y="3278382"/>
            <a:ext cx="304193" cy="917175"/>
          </a:xfrm>
          <a:prstGeom prst="flowChartProcess">
            <a:avLst/>
          </a:prstGeom>
          <a:solidFill>
            <a:srgbClr val="FF6600">
              <a:alpha val="2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252946" y="2570841"/>
            <a:ext cx="1613803" cy="369332"/>
          </a:xfrm>
          <a:prstGeom prst="rect">
            <a:avLst/>
          </a:prstGeom>
          <a:noFill/>
          <a:ln w="19050">
            <a:solidFill>
              <a:srgbClr val="FF0000"/>
            </a:solidFill>
          </a:ln>
        </p:spPr>
        <p:txBody>
          <a:bodyPr wrap="square" rtlCol="0">
            <a:spAutoFit/>
          </a:bodyPr>
          <a:lstStyle/>
          <a:p>
            <a:r>
              <a:rPr lang="en-US" dirty="0"/>
              <a:t>ATU 19-20 mm</a:t>
            </a:r>
          </a:p>
        </p:txBody>
      </p:sp>
    </p:spTree>
    <p:extLst>
      <p:ext uri="{BB962C8B-B14F-4D97-AF65-F5344CB8AC3E}">
        <p14:creationId xmlns:p14="http://schemas.microsoft.com/office/powerpoint/2010/main" val="37657595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876"/>
            <a:ext cx="8229600" cy="529568"/>
          </a:xfrm>
        </p:spPr>
        <p:txBody>
          <a:bodyPr>
            <a:normAutofit/>
          </a:bodyPr>
          <a:lstStyle/>
          <a:p>
            <a:r>
              <a:rPr lang="en-US" sz="2400" dirty="0" err="1" smtClean="0"/>
              <a:t>Piperacillin-Tazobactam</a:t>
            </a:r>
            <a:r>
              <a:rPr lang="en-US" sz="2400" dirty="0" smtClean="0"/>
              <a:t> </a:t>
            </a:r>
            <a:r>
              <a:rPr lang="en-US" sz="2400" dirty="0"/>
              <a:t>vs. Enterobacterales</a:t>
            </a:r>
          </a:p>
        </p:txBody>
      </p:sp>
      <p:sp>
        <p:nvSpPr>
          <p:cNvPr id="4" name="Footer Placeholder 3"/>
          <p:cNvSpPr>
            <a:spLocks noGrp="1"/>
          </p:cNvSpPr>
          <p:nvPr>
            <p:ph type="ftr" sz="quarter" idx="11"/>
          </p:nvPr>
        </p:nvSpPr>
        <p:spPr>
          <a:xfrm>
            <a:off x="3124200" y="4869657"/>
            <a:ext cx="2895600" cy="273844"/>
          </a:xfrm>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graphicFrame>
        <p:nvGraphicFramePr>
          <p:cNvPr id="7" name="Diagram 6"/>
          <p:cNvGraphicFramePr>
            <a:graphicFrameLocks noChangeAspect="1"/>
          </p:cNvGraphicFramePr>
          <p:nvPr>
            <p:extLst>
              <p:ext uri="{D42A27DB-BD31-4B8C-83A1-F6EECF244321}">
                <p14:modId xmlns:p14="http://schemas.microsoft.com/office/powerpoint/2010/main" val="2841239597"/>
              </p:ext>
            </p:extLst>
          </p:nvPr>
        </p:nvGraphicFramePr>
        <p:xfrm>
          <a:off x="1198800" y="716400"/>
          <a:ext cx="6750000" cy="4050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4"/>
          <p:cNvSpPr txBox="1">
            <a:spLocks noChangeAspect="1" noChangeArrowheads="1"/>
          </p:cNvSpPr>
          <p:nvPr/>
        </p:nvSpPr>
        <p:spPr bwMode="auto">
          <a:xfrm>
            <a:off x="7289378" y="1757389"/>
            <a:ext cx="5341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sv-SE" sz="1000" b="1" dirty="0" smtClean="0"/>
              <a:t>MHK</a:t>
            </a:r>
            <a:endParaRPr lang="sv-SE" sz="1000" b="1" dirty="0"/>
          </a:p>
          <a:p>
            <a:pPr algn="ctr" eaLnBrk="1" hangingPunct="1"/>
            <a:r>
              <a:rPr lang="sv-SE" sz="1000" b="1" dirty="0"/>
              <a:t>(</a:t>
            </a:r>
            <a:r>
              <a:rPr lang="sv-SE" sz="1000" b="1" dirty="0" smtClean="0"/>
              <a:t>mg/l)</a:t>
            </a:r>
            <a:endParaRPr lang="sv-SE" sz="1000" b="1" dirty="0"/>
          </a:p>
        </p:txBody>
      </p:sp>
      <p:sp>
        <p:nvSpPr>
          <p:cNvPr id="9" name="Line 9"/>
          <p:cNvSpPr>
            <a:spLocks noChangeAspect="1" noChangeShapeType="1"/>
          </p:cNvSpPr>
          <p:nvPr/>
        </p:nvSpPr>
        <p:spPr bwMode="auto">
          <a:xfrm>
            <a:off x="3544752" y="1822404"/>
            <a:ext cx="0" cy="243000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0" name="Line 9"/>
          <p:cNvSpPr>
            <a:spLocks noChangeAspect="1" noChangeShapeType="1"/>
          </p:cNvSpPr>
          <p:nvPr/>
        </p:nvSpPr>
        <p:spPr bwMode="auto">
          <a:xfrm>
            <a:off x="4005536" y="1823878"/>
            <a:ext cx="0" cy="243000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5" name="Process 4"/>
          <p:cNvSpPr/>
          <p:nvPr/>
        </p:nvSpPr>
        <p:spPr>
          <a:xfrm>
            <a:off x="3549785" y="2192108"/>
            <a:ext cx="455751" cy="2013441"/>
          </a:xfrm>
          <a:prstGeom prst="flowChartProcess">
            <a:avLst/>
          </a:prstGeom>
          <a:solidFill>
            <a:srgbClr val="FF6600">
              <a:alpha val="2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026278" y="2290465"/>
            <a:ext cx="1454036" cy="646331"/>
          </a:xfrm>
          <a:prstGeom prst="rect">
            <a:avLst/>
          </a:prstGeom>
          <a:noFill/>
          <a:ln w="19050">
            <a:solidFill>
              <a:srgbClr val="FF0000"/>
            </a:solidFill>
          </a:ln>
        </p:spPr>
        <p:txBody>
          <a:bodyPr wrap="square" rtlCol="0">
            <a:spAutoFit/>
          </a:bodyPr>
          <a:lstStyle/>
          <a:p>
            <a:r>
              <a:rPr lang="en-US" dirty="0"/>
              <a:t>ATU 16 </a:t>
            </a:r>
            <a:r>
              <a:rPr lang="en-US" dirty="0" smtClean="0"/>
              <a:t>mg/l  </a:t>
            </a:r>
            <a:endParaRPr lang="en-US" dirty="0"/>
          </a:p>
          <a:p>
            <a:r>
              <a:rPr lang="en-US" dirty="0"/>
              <a:t>17 – 19 mm</a:t>
            </a:r>
          </a:p>
        </p:txBody>
      </p:sp>
      <p:sp>
        <p:nvSpPr>
          <p:cNvPr id="11" name="Text Box 3"/>
          <p:cNvSpPr txBox="1">
            <a:spLocks noChangeArrowheads="1"/>
          </p:cNvSpPr>
          <p:nvPr/>
        </p:nvSpPr>
        <p:spPr bwMode="auto">
          <a:xfrm>
            <a:off x="4252946" y="1407872"/>
            <a:ext cx="2788602" cy="646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sz="1200" b="1" dirty="0" err="1"/>
              <a:t>Breakpoints</a:t>
            </a:r>
            <a:r>
              <a:rPr lang="sv-SE" sz="1200" b="1" dirty="0"/>
              <a:t> </a:t>
            </a:r>
          </a:p>
          <a:p>
            <a:pPr eaLnBrk="1" hangingPunct="1"/>
            <a:r>
              <a:rPr lang="sv-SE" sz="1200" dirty="0" smtClean="0"/>
              <a:t>MHK </a:t>
            </a:r>
            <a:r>
              <a:rPr lang="sv-SE" sz="1200" dirty="0"/>
              <a:t>			S</a:t>
            </a:r>
            <a:r>
              <a:rPr lang="sv-SE" sz="1200" dirty="0">
                <a:cs typeface="Arial" charset="0"/>
              </a:rPr>
              <a:t>≤</a:t>
            </a:r>
            <a:r>
              <a:rPr lang="sv-SE" sz="1200" dirty="0"/>
              <a:t>8, R&gt;16 </a:t>
            </a:r>
            <a:r>
              <a:rPr lang="sv-SE" sz="1200" dirty="0" smtClean="0"/>
              <a:t>mg/l</a:t>
            </a:r>
            <a:endParaRPr lang="sv-SE" sz="1200" dirty="0"/>
          </a:p>
          <a:p>
            <a:pPr eaLnBrk="1" hangingPunct="1"/>
            <a:r>
              <a:rPr lang="sv-SE" sz="1200" dirty="0" smtClean="0"/>
              <a:t>Hemmhofdiameter</a:t>
            </a:r>
            <a:r>
              <a:rPr lang="sv-SE" sz="1200" dirty="0"/>
              <a:t>	S</a:t>
            </a:r>
            <a:r>
              <a:rPr lang="sv-SE" sz="1200" dirty="0">
                <a:cs typeface="Arial" charset="0"/>
              </a:rPr>
              <a:t>≥</a:t>
            </a:r>
            <a:r>
              <a:rPr lang="sv-SE" sz="1200" dirty="0"/>
              <a:t>20, R&lt;17 mm</a:t>
            </a:r>
            <a:endParaRPr lang="sv-SE" sz="1200" dirty="0">
              <a:cs typeface="Arial" charset="0"/>
            </a:endParaRPr>
          </a:p>
        </p:txBody>
      </p:sp>
    </p:spTree>
    <p:extLst>
      <p:ext uri="{BB962C8B-B14F-4D97-AF65-F5344CB8AC3E}">
        <p14:creationId xmlns:p14="http://schemas.microsoft.com/office/powerpoint/2010/main" val="1903800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25F58820-4966-BF4B-939D-B0B8C205729B}"/>
              </a:ext>
            </a:extLst>
          </p:cNvPr>
          <p:cNvSpPr>
            <a:spLocks noGrp="1"/>
          </p:cNvSpPr>
          <p:nvPr>
            <p:ph type="title"/>
          </p:nvPr>
        </p:nvSpPr>
        <p:spPr>
          <a:xfrm>
            <a:off x="457200" y="269274"/>
            <a:ext cx="8229600" cy="694410"/>
          </a:xfrm>
        </p:spPr>
        <p:txBody>
          <a:bodyPr>
            <a:normAutofit fontScale="90000"/>
          </a:bodyPr>
          <a:lstStyle/>
          <a:p>
            <a:r>
              <a:rPr lang="sv-SE" sz="2800" b="1" dirty="0" smtClean="0">
                <a:solidFill>
                  <a:schemeClr val="accent5">
                    <a:lumMod val="50000"/>
                  </a:schemeClr>
                </a:solidFill>
              </a:rPr>
              <a:t>Die Definition der Jahre </a:t>
            </a:r>
            <a:r>
              <a:rPr lang="sv-SE" sz="2800" b="1" dirty="0">
                <a:solidFill>
                  <a:schemeClr val="accent5">
                    <a:lumMod val="50000"/>
                  </a:schemeClr>
                </a:solidFill>
              </a:rPr>
              <a:t>2002 – 2018 </a:t>
            </a:r>
            <a:r>
              <a:rPr lang="sv-SE" sz="2800" b="1" dirty="0" smtClean="0">
                <a:solidFill>
                  <a:schemeClr val="accent5">
                    <a:lumMod val="50000"/>
                  </a:schemeClr>
                </a:solidFill>
              </a:rPr>
              <a:t>von </a:t>
            </a:r>
            <a:r>
              <a:rPr lang="sv-SE" sz="2800" b="1" dirty="0">
                <a:solidFill>
                  <a:schemeClr val="accent5">
                    <a:lumMod val="50000"/>
                  </a:schemeClr>
                </a:solidFill>
              </a:rPr>
              <a:t>S, I </a:t>
            </a:r>
            <a:r>
              <a:rPr lang="sv-SE" sz="2800" b="1" dirty="0" smtClean="0">
                <a:solidFill>
                  <a:schemeClr val="accent5">
                    <a:lumMod val="50000"/>
                  </a:schemeClr>
                </a:solidFill>
              </a:rPr>
              <a:t>und </a:t>
            </a:r>
            <a:r>
              <a:rPr lang="sv-SE" sz="2800" b="1" dirty="0">
                <a:solidFill>
                  <a:schemeClr val="accent5">
                    <a:lumMod val="50000"/>
                  </a:schemeClr>
                </a:solidFill>
              </a:rPr>
              <a:t>R</a:t>
            </a:r>
            <a:br>
              <a:rPr lang="sv-SE" sz="2800" b="1" dirty="0">
                <a:solidFill>
                  <a:schemeClr val="accent5">
                    <a:lumMod val="50000"/>
                  </a:schemeClr>
                </a:solidFill>
              </a:rPr>
            </a:br>
            <a:r>
              <a:rPr lang="sv-SE" sz="2800" b="1" dirty="0" smtClean="0">
                <a:solidFill>
                  <a:schemeClr val="accent5">
                    <a:lumMod val="50000"/>
                  </a:schemeClr>
                </a:solidFill>
              </a:rPr>
              <a:t>”Die alte Definition</a:t>
            </a:r>
            <a:r>
              <a:rPr lang="sv-SE" sz="2800" b="1" dirty="0">
                <a:solidFill>
                  <a:schemeClr val="accent5">
                    <a:lumMod val="50000"/>
                  </a:schemeClr>
                </a:solidFill>
              </a:rPr>
              <a:t>”.</a:t>
            </a:r>
          </a:p>
        </p:txBody>
      </p:sp>
      <p:sp>
        <p:nvSpPr>
          <p:cNvPr id="3" name="Platshållare för innehåll 2">
            <a:extLst>
              <a:ext uri="{FF2B5EF4-FFF2-40B4-BE49-F238E27FC236}">
                <a16:creationId xmlns="" xmlns:a16="http://schemas.microsoft.com/office/drawing/2014/main" id="{14F9CC2A-6F3F-ED4B-8804-E63EE8F205A9}"/>
              </a:ext>
            </a:extLst>
          </p:cNvPr>
          <p:cNvSpPr>
            <a:spLocks noGrp="1"/>
          </p:cNvSpPr>
          <p:nvPr>
            <p:ph idx="1"/>
          </p:nvPr>
        </p:nvSpPr>
        <p:spPr>
          <a:xfrm>
            <a:off x="726510" y="1169581"/>
            <a:ext cx="7960290" cy="3391786"/>
          </a:xfrm>
          <a:ln>
            <a:solidFill>
              <a:schemeClr val="tx1"/>
            </a:solidFill>
          </a:ln>
        </p:spPr>
        <p:txBody>
          <a:bodyPr>
            <a:noAutofit/>
          </a:bodyPr>
          <a:lstStyle/>
          <a:p>
            <a:pPr marL="0" indent="0">
              <a:lnSpc>
                <a:spcPct val="120000"/>
              </a:lnSpc>
              <a:buNone/>
            </a:pPr>
            <a:r>
              <a:rPr lang="sv-SE" sz="1800" dirty="0" smtClean="0"/>
              <a:t>Seit 2002 hat EUCAST die folgenden Definitionen zur Kategorisierung von Mikroorganismen als therapierbar oder nicht therapierbar mit einem in Frage stehenden Antiinfektivum verwendet. </a:t>
            </a:r>
            <a:endParaRPr lang="sv-SE" sz="1800" dirty="0"/>
          </a:p>
          <a:p>
            <a:pPr marL="0" indent="0">
              <a:lnSpc>
                <a:spcPct val="120000"/>
              </a:lnSpc>
              <a:buNone/>
            </a:pPr>
            <a:r>
              <a:rPr lang="sv-SE" sz="1800" dirty="0" smtClean="0"/>
              <a:t>Die Bewertungsgrenzen (”breakpoints”) in breakpoint Tabellen sind klinisch definiert, d.h. Erlauben eine Vorhersage zur klinischen Effektivität beim infizierten Patienten.</a:t>
            </a:r>
            <a:endParaRPr lang="sv-SE" sz="2800" dirty="0" smtClean="0"/>
          </a:p>
          <a:p>
            <a:pPr marL="0" indent="0" algn="ctr">
              <a:lnSpc>
                <a:spcPct val="120000"/>
              </a:lnSpc>
              <a:buNone/>
            </a:pPr>
            <a:endParaRPr lang="sv-SE" sz="2800" dirty="0"/>
          </a:p>
        </p:txBody>
      </p:sp>
      <p:sp>
        <p:nvSpPr>
          <p:cNvPr id="4" name="Platshållare för sidfot 3">
            <a:extLst>
              <a:ext uri="{FF2B5EF4-FFF2-40B4-BE49-F238E27FC236}">
                <a16:creationId xmlns="" xmlns:a16="http://schemas.microsoft.com/office/drawing/2014/main" id="{3D3DCBB7-2DD5-1B4C-94A3-5D52F8A48AC5}"/>
              </a:ext>
            </a:extLst>
          </p:cNvPr>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sp>
        <p:nvSpPr>
          <p:cNvPr id="5" name="Textfeld 4"/>
          <p:cNvSpPr txBox="1"/>
          <p:nvPr/>
        </p:nvSpPr>
        <p:spPr>
          <a:xfrm>
            <a:off x="3010419" y="3181419"/>
            <a:ext cx="3123163" cy="1200329"/>
          </a:xfrm>
          <a:prstGeom prst="rect">
            <a:avLst/>
          </a:prstGeom>
          <a:noFill/>
        </p:spPr>
        <p:txBody>
          <a:bodyPr wrap="square" rtlCol="0">
            <a:spAutoFit/>
          </a:bodyPr>
          <a:lstStyle/>
          <a:p>
            <a:pPr algn="ctr"/>
            <a:r>
              <a:rPr lang="sv-SE" sz="2400" b="1" dirty="0"/>
              <a:t>S</a:t>
            </a:r>
            <a:r>
              <a:rPr lang="sv-SE" sz="2400" dirty="0"/>
              <a:t> = </a:t>
            </a:r>
            <a:r>
              <a:rPr lang="sv-SE" sz="2400" dirty="0" smtClean="0"/>
              <a:t>Sensibel</a:t>
            </a:r>
          </a:p>
          <a:p>
            <a:pPr algn="ctr"/>
            <a:r>
              <a:rPr lang="sv-SE" sz="2400" b="1" dirty="0" smtClean="0"/>
              <a:t>I</a:t>
            </a:r>
            <a:r>
              <a:rPr lang="sv-SE" sz="2400" dirty="0" smtClean="0"/>
              <a:t> </a:t>
            </a:r>
            <a:r>
              <a:rPr lang="sv-SE" sz="2400" dirty="0"/>
              <a:t>= </a:t>
            </a:r>
            <a:r>
              <a:rPr lang="sv-SE" sz="2400" dirty="0" smtClean="0"/>
              <a:t>Intermediär sensibel</a:t>
            </a:r>
            <a:r>
              <a:rPr lang="sv-SE" sz="2400" dirty="0"/>
              <a:t/>
            </a:r>
            <a:br>
              <a:rPr lang="sv-SE" sz="2400" dirty="0"/>
            </a:br>
            <a:r>
              <a:rPr lang="sv-SE" sz="2400" b="1" dirty="0"/>
              <a:t>R</a:t>
            </a:r>
            <a:r>
              <a:rPr lang="sv-SE" sz="2400" dirty="0"/>
              <a:t> = </a:t>
            </a:r>
            <a:r>
              <a:rPr lang="sv-SE" sz="2400" dirty="0" smtClean="0"/>
              <a:t>Resistent </a:t>
            </a:r>
            <a:endParaRPr lang="de-DE" sz="2400" dirty="0"/>
          </a:p>
        </p:txBody>
      </p:sp>
    </p:spTree>
    <p:extLst>
      <p:ext uri="{BB962C8B-B14F-4D97-AF65-F5344CB8AC3E}">
        <p14:creationId xmlns:p14="http://schemas.microsoft.com/office/powerpoint/2010/main" val="35302597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pic>
        <p:nvPicPr>
          <p:cNvPr id="3" name="Picture 2"/>
          <p:cNvPicPr>
            <a:picLocks noChangeAspect="1"/>
          </p:cNvPicPr>
          <p:nvPr/>
        </p:nvPicPr>
        <p:blipFill>
          <a:blip r:embed="rId2"/>
          <a:stretch>
            <a:fillRect/>
          </a:stretch>
        </p:blipFill>
        <p:spPr>
          <a:xfrm>
            <a:off x="1346201" y="0"/>
            <a:ext cx="6429375" cy="5143500"/>
          </a:xfrm>
          <a:prstGeom prst="rect">
            <a:avLst/>
          </a:prstGeom>
        </p:spPr>
      </p:pic>
      <p:sp>
        <p:nvSpPr>
          <p:cNvPr id="4" name="Process 3"/>
          <p:cNvSpPr/>
          <p:nvPr/>
        </p:nvSpPr>
        <p:spPr>
          <a:xfrm>
            <a:off x="3164239" y="2182124"/>
            <a:ext cx="343459" cy="2013441"/>
          </a:xfrm>
          <a:prstGeom prst="flowChartProcess">
            <a:avLst/>
          </a:prstGeom>
          <a:solidFill>
            <a:srgbClr val="FF6600">
              <a:alpha val="2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164239" y="1362195"/>
            <a:ext cx="2254224" cy="369332"/>
          </a:xfrm>
          <a:prstGeom prst="rect">
            <a:avLst/>
          </a:prstGeom>
          <a:noFill/>
          <a:ln w="19050">
            <a:solidFill>
              <a:srgbClr val="FF0000"/>
            </a:solidFill>
          </a:ln>
        </p:spPr>
        <p:txBody>
          <a:bodyPr wrap="square" rtlCol="0">
            <a:spAutoFit/>
          </a:bodyPr>
          <a:lstStyle/>
          <a:p>
            <a:r>
              <a:rPr lang="en-US" dirty="0"/>
              <a:t>ATU 17 – 19 mm</a:t>
            </a:r>
          </a:p>
        </p:txBody>
      </p:sp>
      <p:sp>
        <p:nvSpPr>
          <p:cNvPr id="6" name="textruta 5">
            <a:extLst>
              <a:ext uri="{FF2B5EF4-FFF2-40B4-BE49-F238E27FC236}">
                <a16:creationId xmlns="" xmlns:a16="http://schemas.microsoft.com/office/drawing/2014/main" id="{B026430B-B01F-BC4D-8B16-3FA12F10A9F6}"/>
              </a:ext>
            </a:extLst>
          </p:cNvPr>
          <p:cNvSpPr txBox="1"/>
          <p:nvPr/>
        </p:nvSpPr>
        <p:spPr>
          <a:xfrm>
            <a:off x="4709566" y="2203390"/>
            <a:ext cx="2905040" cy="1477328"/>
          </a:xfrm>
          <a:prstGeom prst="rect">
            <a:avLst/>
          </a:prstGeom>
          <a:noFill/>
          <a:ln>
            <a:solidFill>
              <a:schemeClr val="tx2">
                <a:lumMod val="75000"/>
              </a:schemeClr>
            </a:solidFill>
          </a:ln>
        </p:spPr>
        <p:txBody>
          <a:bodyPr wrap="square" rtlCol="0">
            <a:spAutoFit/>
          </a:bodyPr>
          <a:lstStyle/>
          <a:p>
            <a:r>
              <a:rPr lang="sv-SE" dirty="0" smtClean="0"/>
              <a:t>Piperacillin-Tazobactam Ergebnisse für konsekutive klinische Isolate und der Effekt einer </a:t>
            </a:r>
            <a:r>
              <a:rPr lang="sv-SE" dirty="0"/>
              <a:t>ATU </a:t>
            </a:r>
            <a:r>
              <a:rPr lang="sv-SE" dirty="0" smtClean="0"/>
              <a:t>von </a:t>
            </a:r>
            <a:br>
              <a:rPr lang="sv-SE" dirty="0" smtClean="0"/>
            </a:br>
            <a:r>
              <a:rPr lang="sv-SE" dirty="0" smtClean="0"/>
              <a:t>17 </a:t>
            </a:r>
            <a:r>
              <a:rPr lang="sv-SE" dirty="0"/>
              <a:t>– 19 mm (3 – 4 % in ATU). </a:t>
            </a:r>
          </a:p>
        </p:txBody>
      </p:sp>
    </p:spTree>
    <p:extLst>
      <p:ext uri="{BB962C8B-B14F-4D97-AF65-F5344CB8AC3E}">
        <p14:creationId xmlns:p14="http://schemas.microsoft.com/office/powerpoint/2010/main" val="18198780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 xmlns:a16="http://schemas.microsoft.com/office/drawing/2014/main" id="{75A8EF30-4F69-7E46-9517-4720D46B6D64}"/>
              </a:ext>
            </a:extLst>
          </p:cNvPr>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sp>
        <p:nvSpPr>
          <p:cNvPr id="7" name="Title 1"/>
          <p:cNvSpPr txBox="1">
            <a:spLocks/>
          </p:cNvSpPr>
          <p:nvPr/>
        </p:nvSpPr>
        <p:spPr>
          <a:xfrm>
            <a:off x="457200" y="64876"/>
            <a:ext cx="8229600" cy="529568"/>
          </a:xfrm>
          <a:prstGeom prst="rect">
            <a:avLst/>
          </a:prstGeom>
        </p:spPr>
        <p:txBody>
          <a:bodyPr>
            <a:normAutofit fontScale="97500"/>
          </a:bodyPr>
          <a:lstStyle>
            <a:lvl1pPr algn="ctr" defTabSz="457189" rtl="0" eaLnBrk="1" latinLnBrk="0" hangingPunct="1">
              <a:spcBef>
                <a:spcPct val="0"/>
              </a:spcBef>
              <a:buNone/>
              <a:defRPr sz="4400" kern="1200">
                <a:solidFill>
                  <a:schemeClr val="tx1"/>
                </a:solidFill>
                <a:latin typeface="+mj-lt"/>
                <a:ea typeface="+mj-ea"/>
                <a:cs typeface="+mj-cs"/>
              </a:defRPr>
            </a:lvl1pPr>
          </a:lstStyle>
          <a:p>
            <a:r>
              <a:rPr lang="en-US" sz="2400" dirty="0" err="1" smtClean="0"/>
              <a:t>Ceftarolin</a:t>
            </a:r>
            <a:r>
              <a:rPr lang="en-US" sz="2400" dirty="0" smtClean="0"/>
              <a:t> </a:t>
            </a:r>
            <a:r>
              <a:rPr lang="en-US" sz="2400" dirty="0"/>
              <a:t>vs. </a:t>
            </a:r>
            <a:r>
              <a:rPr lang="en-US" sz="2400" i="1" dirty="0"/>
              <a:t>S. aureus</a:t>
            </a:r>
          </a:p>
        </p:txBody>
      </p:sp>
      <p:graphicFrame>
        <p:nvGraphicFramePr>
          <p:cNvPr id="13" name="Diagram 12"/>
          <p:cNvGraphicFramePr>
            <a:graphicFrameLocks noChangeAspect="1"/>
          </p:cNvGraphicFramePr>
          <p:nvPr>
            <p:extLst>
              <p:ext uri="{D42A27DB-BD31-4B8C-83A1-F6EECF244321}">
                <p14:modId xmlns:p14="http://schemas.microsoft.com/office/powerpoint/2010/main" val="3423122562"/>
              </p:ext>
            </p:extLst>
          </p:nvPr>
        </p:nvGraphicFramePr>
        <p:xfrm>
          <a:off x="1198800" y="716400"/>
          <a:ext cx="6750000" cy="4050000"/>
        </p:xfrm>
        <a:graphic>
          <a:graphicData uri="http://schemas.openxmlformats.org/drawingml/2006/chart">
            <c:chart xmlns:c="http://schemas.openxmlformats.org/drawingml/2006/chart" xmlns:r="http://schemas.openxmlformats.org/officeDocument/2006/relationships" r:id="rId2"/>
          </a:graphicData>
        </a:graphic>
      </p:graphicFrame>
      <p:sp>
        <p:nvSpPr>
          <p:cNvPr id="15" name="Line 9"/>
          <p:cNvSpPr>
            <a:spLocks noChangeAspect="1" noChangeShapeType="1"/>
          </p:cNvSpPr>
          <p:nvPr/>
        </p:nvSpPr>
        <p:spPr bwMode="auto">
          <a:xfrm>
            <a:off x="3965906" y="1807839"/>
            <a:ext cx="0" cy="243000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6" name="Text Box 8"/>
          <p:cNvSpPr txBox="1">
            <a:spLocks noChangeAspect="1" noChangeArrowheads="1"/>
          </p:cNvSpPr>
          <p:nvPr/>
        </p:nvSpPr>
        <p:spPr bwMode="auto">
          <a:xfrm>
            <a:off x="7210091" y="1774490"/>
            <a:ext cx="5341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sv-SE" sz="1000" b="1" dirty="0" smtClean="0">
                <a:latin typeface="Arial" panose="020B0604020202020204" pitchFamily="34" charset="0"/>
                <a:cs typeface="Arial" panose="020B0604020202020204" pitchFamily="34" charset="0"/>
              </a:rPr>
              <a:t>MHK</a:t>
            </a:r>
            <a:endParaRPr lang="sv-SE" sz="1000" b="1" dirty="0">
              <a:latin typeface="Arial" panose="020B0604020202020204" pitchFamily="34" charset="0"/>
              <a:cs typeface="Arial" panose="020B0604020202020204" pitchFamily="34" charset="0"/>
            </a:endParaRPr>
          </a:p>
          <a:p>
            <a:pPr algn="ctr"/>
            <a:r>
              <a:rPr lang="sv-SE" sz="1000" b="1" dirty="0">
                <a:latin typeface="Arial" panose="020B0604020202020204" pitchFamily="34" charset="0"/>
                <a:cs typeface="Arial" panose="020B0604020202020204" pitchFamily="34" charset="0"/>
              </a:rPr>
              <a:t>(</a:t>
            </a:r>
            <a:r>
              <a:rPr lang="sv-SE" sz="1000" b="1" dirty="0" smtClean="0">
                <a:latin typeface="Arial" panose="020B0604020202020204" pitchFamily="34" charset="0"/>
                <a:cs typeface="Arial" panose="020B0604020202020204" pitchFamily="34" charset="0"/>
              </a:rPr>
              <a:t>mg/l)</a:t>
            </a:r>
            <a:endParaRPr lang="sv-SE" sz="1000" b="1" dirty="0">
              <a:latin typeface="Arial" panose="020B0604020202020204" pitchFamily="34" charset="0"/>
              <a:cs typeface="Arial" panose="020B0604020202020204" pitchFamily="34" charset="0"/>
            </a:endParaRPr>
          </a:p>
        </p:txBody>
      </p:sp>
      <p:sp>
        <p:nvSpPr>
          <p:cNvPr id="18" name="Text Box 3"/>
          <p:cNvSpPr txBox="1">
            <a:spLocks noChangeArrowheads="1"/>
          </p:cNvSpPr>
          <p:nvPr/>
        </p:nvSpPr>
        <p:spPr bwMode="auto">
          <a:xfrm>
            <a:off x="4252946" y="1407872"/>
            <a:ext cx="2788602" cy="646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sz="1200" b="1" dirty="0" err="1"/>
              <a:t>Breakpoints</a:t>
            </a:r>
            <a:r>
              <a:rPr lang="sv-SE" sz="1200" b="1" dirty="0"/>
              <a:t> (</a:t>
            </a:r>
            <a:r>
              <a:rPr lang="sv-SE" sz="1200" b="1" dirty="0" err="1"/>
              <a:t>pneumonia</a:t>
            </a:r>
            <a:r>
              <a:rPr lang="sv-SE" sz="1200" b="1" dirty="0"/>
              <a:t>)</a:t>
            </a:r>
          </a:p>
          <a:p>
            <a:pPr eaLnBrk="1" hangingPunct="1"/>
            <a:r>
              <a:rPr lang="sv-SE" sz="1200" dirty="0" smtClean="0"/>
              <a:t>MHK</a:t>
            </a:r>
            <a:r>
              <a:rPr lang="sv-SE" sz="1200" dirty="0"/>
              <a:t>			S</a:t>
            </a:r>
            <a:r>
              <a:rPr lang="sv-SE" sz="1200" dirty="0">
                <a:cs typeface="Arial" charset="0"/>
              </a:rPr>
              <a:t>≤</a:t>
            </a:r>
            <a:r>
              <a:rPr lang="sv-SE" sz="1200" dirty="0"/>
              <a:t>1, R&gt;1mg/L</a:t>
            </a:r>
          </a:p>
          <a:p>
            <a:pPr eaLnBrk="1" hangingPunct="1"/>
            <a:r>
              <a:rPr lang="sv-SE" sz="1200" dirty="0" smtClean="0"/>
              <a:t>Hemmhofdiameter</a:t>
            </a:r>
            <a:r>
              <a:rPr lang="sv-SE" sz="1200" dirty="0"/>
              <a:t>	S</a:t>
            </a:r>
            <a:r>
              <a:rPr lang="sv-SE" sz="1200" dirty="0">
                <a:cs typeface="Arial" charset="0"/>
              </a:rPr>
              <a:t>≥</a:t>
            </a:r>
            <a:r>
              <a:rPr lang="sv-SE" sz="1200" dirty="0"/>
              <a:t>20, R&lt;20 mm</a:t>
            </a:r>
            <a:endParaRPr lang="sv-SE" sz="1200" dirty="0">
              <a:cs typeface="Arial" charset="0"/>
            </a:endParaRPr>
          </a:p>
        </p:txBody>
      </p:sp>
      <p:sp>
        <p:nvSpPr>
          <p:cNvPr id="6" name="Process 3"/>
          <p:cNvSpPr/>
          <p:nvPr/>
        </p:nvSpPr>
        <p:spPr>
          <a:xfrm>
            <a:off x="3811717" y="1731038"/>
            <a:ext cx="283204" cy="2469892"/>
          </a:xfrm>
          <a:prstGeom prst="flowChartProcess">
            <a:avLst/>
          </a:prstGeom>
          <a:solidFill>
            <a:srgbClr val="FF6600">
              <a:alpha val="2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ruta 4">
            <a:extLst>
              <a:ext uri="{FF2B5EF4-FFF2-40B4-BE49-F238E27FC236}">
                <a16:creationId xmlns="" xmlns:a16="http://schemas.microsoft.com/office/drawing/2014/main" id="{C7C86C9D-3BCB-D44F-8099-8F2F3AF64B8B}"/>
              </a:ext>
            </a:extLst>
          </p:cNvPr>
          <p:cNvSpPr txBox="1"/>
          <p:nvPr/>
        </p:nvSpPr>
        <p:spPr>
          <a:xfrm>
            <a:off x="4265583" y="2137340"/>
            <a:ext cx="2297232" cy="369332"/>
          </a:xfrm>
          <a:prstGeom prst="rect">
            <a:avLst/>
          </a:prstGeom>
          <a:noFill/>
          <a:ln w="19050">
            <a:solidFill>
              <a:srgbClr val="FF0000"/>
            </a:solidFill>
          </a:ln>
        </p:spPr>
        <p:txBody>
          <a:bodyPr wrap="none" rtlCol="0">
            <a:spAutoFit/>
          </a:bodyPr>
          <a:lstStyle/>
          <a:p>
            <a:r>
              <a:rPr lang="sv-SE" dirty="0"/>
              <a:t>ATU 1 </a:t>
            </a:r>
            <a:r>
              <a:rPr lang="sv-SE" dirty="0" smtClean="0"/>
              <a:t>mg/l, </a:t>
            </a:r>
            <a:r>
              <a:rPr lang="sv-SE" dirty="0"/>
              <a:t>19-20 mm</a:t>
            </a:r>
          </a:p>
        </p:txBody>
      </p:sp>
    </p:spTree>
    <p:extLst>
      <p:ext uri="{BB962C8B-B14F-4D97-AF65-F5344CB8AC3E}">
        <p14:creationId xmlns:p14="http://schemas.microsoft.com/office/powerpoint/2010/main" val="10162958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 xmlns:a16="http://schemas.microsoft.com/office/drawing/2014/main" id="{5D74A885-16AD-A442-A42A-80B5D6063B4C}"/>
              </a:ext>
            </a:extLst>
          </p:cNvPr>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sp>
        <p:nvSpPr>
          <p:cNvPr id="7" name="Title 1"/>
          <p:cNvSpPr txBox="1">
            <a:spLocks/>
          </p:cNvSpPr>
          <p:nvPr/>
        </p:nvSpPr>
        <p:spPr>
          <a:xfrm>
            <a:off x="457200" y="64876"/>
            <a:ext cx="8229600" cy="529568"/>
          </a:xfrm>
          <a:prstGeom prst="rect">
            <a:avLst/>
          </a:prstGeom>
        </p:spPr>
        <p:txBody>
          <a:bodyPr>
            <a:normAutofit fontScale="97500"/>
          </a:bodyPr>
          <a:lstStyle>
            <a:lvl1pPr algn="ctr" defTabSz="457189" rtl="0" eaLnBrk="1" latinLnBrk="0" hangingPunct="1">
              <a:spcBef>
                <a:spcPct val="0"/>
              </a:spcBef>
              <a:buNone/>
              <a:defRPr sz="4400" kern="1200">
                <a:solidFill>
                  <a:schemeClr val="tx1"/>
                </a:solidFill>
                <a:latin typeface="+mj-lt"/>
                <a:ea typeface="+mj-ea"/>
                <a:cs typeface="+mj-cs"/>
              </a:defRPr>
            </a:lvl1pPr>
          </a:lstStyle>
          <a:p>
            <a:r>
              <a:rPr lang="en-US" sz="2900" dirty="0" err="1" smtClean="0"/>
              <a:t>Ceftobiprol</a:t>
            </a:r>
            <a:r>
              <a:rPr lang="en-US" sz="2800" dirty="0" smtClean="0"/>
              <a:t> </a:t>
            </a:r>
            <a:r>
              <a:rPr lang="en-US" sz="2800" dirty="0"/>
              <a:t>vs. </a:t>
            </a:r>
            <a:r>
              <a:rPr lang="en-US" sz="2800" i="1" dirty="0"/>
              <a:t>S. aureus</a:t>
            </a:r>
          </a:p>
        </p:txBody>
      </p:sp>
      <p:graphicFrame>
        <p:nvGraphicFramePr>
          <p:cNvPr id="8" name="Diagram 7"/>
          <p:cNvGraphicFramePr>
            <a:graphicFrameLocks noChangeAspect="1"/>
          </p:cNvGraphicFramePr>
          <p:nvPr>
            <p:extLst>
              <p:ext uri="{D42A27DB-BD31-4B8C-83A1-F6EECF244321}">
                <p14:modId xmlns:p14="http://schemas.microsoft.com/office/powerpoint/2010/main" val="3012094581"/>
              </p:ext>
            </p:extLst>
          </p:nvPr>
        </p:nvGraphicFramePr>
        <p:xfrm>
          <a:off x="1198800" y="716400"/>
          <a:ext cx="6750000" cy="40500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8"/>
          <p:cNvSpPr txBox="1">
            <a:spLocks noChangeAspect="1" noChangeArrowheads="1"/>
          </p:cNvSpPr>
          <p:nvPr/>
        </p:nvSpPr>
        <p:spPr bwMode="auto">
          <a:xfrm>
            <a:off x="7203472" y="2000893"/>
            <a:ext cx="5341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sv-SE" sz="1000" b="1" dirty="0" smtClean="0">
                <a:latin typeface="Arial" panose="020B0604020202020204" pitchFamily="34" charset="0"/>
                <a:cs typeface="Arial" panose="020B0604020202020204" pitchFamily="34" charset="0"/>
              </a:rPr>
              <a:t>MHK</a:t>
            </a:r>
            <a:endParaRPr lang="sv-SE" sz="1000" b="1" dirty="0">
              <a:latin typeface="Arial" panose="020B0604020202020204" pitchFamily="34" charset="0"/>
              <a:cs typeface="Arial" panose="020B0604020202020204" pitchFamily="34" charset="0"/>
            </a:endParaRPr>
          </a:p>
          <a:p>
            <a:pPr algn="ctr"/>
            <a:r>
              <a:rPr lang="sv-SE" sz="1000" b="1" dirty="0">
                <a:latin typeface="Arial" panose="020B0604020202020204" pitchFamily="34" charset="0"/>
                <a:cs typeface="Arial" panose="020B0604020202020204" pitchFamily="34" charset="0"/>
              </a:rPr>
              <a:t>(</a:t>
            </a:r>
            <a:r>
              <a:rPr lang="sv-SE" sz="1000" b="1" dirty="0" smtClean="0">
                <a:latin typeface="Arial" panose="020B0604020202020204" pitchFamily="34" charset="0"/>
                <a:cs typeface="Arial" panose="020B0604020202020204" pitchFamily="34" charset="0"/>
              </a:rPr>
              <a:t>mg/l)</a:t>
            </a:r>
            <a:endParaRPr lang="sv-SE" sz="1000" b="1" dirty="0">
              <a:latin typeface="Arial" panose="020B0604020202020204" pitchFamily="34" charset="0"/>
              <a:cs typeface="Arial" panose="020B0604020202020204" pitchFamily="34" charset="0"/>
            </a:endParaRPr>
          </a:p>
        </p:txBody>
      </p:sp>
      <p:sp>
        <p:nvSpPr>
          <p:cNvPr id="10" name="Line 9"/>
          <p:cNvSpPr>
            <a:spLocks noChangeAspect="1" noChangeShapeType="1"/>
          </p:cNvSpPr>
          <p:nvPr/>
        </p:nvSpPr>
        <p:spPr bwMode="auto">
          <a:xfrm>
            <a:off x="3488794" y="1805725"/>
            <a:ext cx="0" cy="243000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1" name="Text Box 3"/>
          <p:cNvSpPr txBox="1">
            <a:spLocks noChangeArrowheads="1"/>
          </p:cNvSpPr>
          <p:nvPr/>
        </p:nvSpPr>
        <p:spPr bwMode="auto">
          <a:xfrm>
            <a:off x="4252946" y="1407872"/>
            <a:ext cx="2788602" cy="646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sz="1200" b="1" dirty="0" err="1"/>
              <a:t>Breakpoints</a:t>
            </a:r>
            <a:endParaRPr lang="sv-SE" sz="1200" b="1" dirty="0"/>
          </a:p>
          <a:p>
            <a:pPr eaLnBrk="1" hangingPunct="1"/>
            <a:r>
              <a:rPr lang="sv-SE" sz="1200" dirty="0" smtClean="0"/>
              <a:t>MHK </a:t>
            </a:r>
            <a:r>
              <a:rPr lang="sv-SE" sz="1200" dirty="0"/>
              <a:t>			S</a:t>
            </a:r>
            <a:r>
              <a:rPr lang="sv-SE" sz="1200" dirty="0">
                <a:cs typeface="Arial" charset="0"/>
              </a:rPr>
              <a:t>≤</a:t>
            </a:r>
            <a:r>
              <a:rPr lang="sv-SE" sz="1200" dirty="0"/>
              <a:t>2, R&gt;2 </a:t>
            </a:r>
            <a:r>
              <a:rPr lang="sv-SE" sz="1200" dirty="0" smtClean="0"/>
              <a:t>mg/l</a:t>
            </a:r>
            <a:endParaRPr lang="sv-SE" sz="1200" dirty="0"/>
          </a:p>
          <a:p>
            <a:pPr eaLnBrk="1" hangingPunct="1"/>
            <a:r>
              <a:rPr lang="sv-SE" sz="1200" dirty="0" err="1"/>
              <a:t>Zone</a:t>
            </a:r>
            <a:r>
              <a:rPr lang="sv-SE" sz="1200" dirty="0"/>
              <a:t> diameter	S</a:t>
            </a:r>
            <a:r>
              <a:rPr lang="sv-SE" sz="1200" dirty="0">
                <a:cs typeface="Arial" charset="0"/>
              </a:rPr>
              <a:t>≥</a:t>
            </a:r>
            <a:r>
              <a:rPr lang="sv-SE" sz="1200" dirty="0"/>
              <a:t>17, R&lt;17 mm</a:t>
            </a:r>
            <a:endParaRPr lang="sv-SE" sz="1200" dirty="0">
              <a:cs typeface="Arial" charset="0"/>
            </a:endParaRPr>
          </a:p>
        </p:txBody>
      </p:sp>
      <p:sp>
        <p:nvSpPr>
          <p:cNvPr id="5" name="textruta 4">
            <a:extLst>
              <a:ext uri="{FF2B5EF4-FFF2-40B4-BE49-F238E27FC236}">
                <a16:creationId xmlns="" xmlns:a16="http://schemas.microsoft.com/office/drawing/2014/main" id="{D9B50365-4ACA-4C4B-83F8-5FE0C572DE0C}"/>
              </a:ext>
            </a:extLst>
          </p:cNvPr>
          <p:cNvSpPr txBox="1"/>
          <p:nvPr/>
        </p:nvSpPr>
        <p:spPr>
          <a:xfrm>
            <a:off x="4257632" y="2137340"/>
            <a:ext cx="2297232" cy="369332"/>
          </a:xfrm>
          <a:prstGeom prst="rect">
            <a:avLst/>
          </a:prstGeom>
          <a:noFill/>
          <a:ln w="19050">
            <a:solidFill>
              <a:srgbClr val="FF0000"/>
            </a:solidFill>
          </a:ln>
        </p:spPr>
        <p:txBody>
          <a:bodyPr wrap="none" rtlCol="0">
            <a:spAutoFit/>
          </a:bodyPr>
          <a:lstStyle/>
          <a:p>
            <a:r>
              <a:rPr lang="sv-SE" dirty="0"/>
              <a:t>ATU 2 </a:t>
            </a:r>
            <a:r>
              <a:rPr lang="sv-SE" dirty="0" smtClean="0"/>
              <a:t>mg/l, </a:t>
            </a:r>
            <a:r>
              <a:rPr lang="sv-SE" dirty="0"/>
              <a:t>16-17 mm</a:t>
            </a:r>
          </a:p>
        </p:txBody>
      </p:sp>
      <p:sp>
        <p:nvSpPr>
          <p:cNvPr id="6" name="Process 3"/>
          <p:cNvSpPr/>
          <p:nvPr/>
        </p:nvSpPr>
        <p:spPr>
          <a:xfrm>
            <a:off x="3347112" y="1669775"/>
            <a:ext cx="288784" cy="2539106"/>
          </a:xfrm>
          <a:prstGeom prst="flowChartProcess">
            <a:avLst/>
          </a:prstGeom>
          <a:solidFill>
            <a:srgbClr val="FF6600">
              <a:alpha val="2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90999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 xmlns:a16="http://schemas.microsoft.com/office/drawing/2014/main" id="{FF7BD775-CAD0-1744-8D6F-82CD45CD3246}"/>
              </a:ext>
            </a:extLst>
          </p:cNvPr>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sp>
        <p:nvSpPr>
          <p:cNvPr id="4" name="textruta 3">
            <a:extLst>
              <a:ext uri="{FF2B5EF4-FFF2-40B4-BE49-F238E27FC236}">
                <a16:creationId xmlns="" xmlns:a16="http://schemas.microsoft.com/office/drawing/2014/main" id="{3C2BBB57-2001-6A45-8786-F77BC8A72F70}"/>
              </a:ext>
            </a:extLst>
          </p:cNvPr>
          <p:cNvSpPr txBox="1"/>
          <p:nvPr/>
        </p:nvSpPr>
        <p:spPr>
          <a:xfrm>
            <a:off x="246822" y="189555"/>
            <a:ext cx="8535177" cy="646331"/>
          </a:xfrm>
          <a:prstGeom prst="rect">
            <a:avLst/>
          </a:prstGeom>
          <a:noFill/>
          <a:ln>
            <a:noFill/>
          </a:ln>
        </p:spPr>
        <p:txBody>
          <a:bodyPr wrap="square" rtlCol="0">
            <a:spAutoFit/>
          </a:bodyPr>
          <a:lstStyle/>
          <a:p>
            <a:pPr algn="ctr"/>
            <a:r>
              <a:rPr lang="sv-SE" dirty="0"/>
              <a:t>Meropenem </a:t>
            </a:r>
            <a:r>
              <a:rPr lang="sv-SE" dirty="0" smtClean="0"/>
              <a:t>und </a:t>
            </a:r>
            <a:r>
              <a:rPr lang="sv-SE" dirty="0"/>
              <a:t>Enterobacterales – </a:t>
            </a:r>
            <a:r>
              <a:rPr lang="sv-SE" dirty="0" smtClean="0"/>
              <a:t/>
            </a:r>
            <a:br>
              <a:rPr lang="sv-SE" dirty="0" smtClean="0"/>
            </a:br>
            <a:r>
              <a:rPr lang="sv-SE" dirty="0" smtClean="0"/>
              <a:t>eines von vielen Beispielen, in denen eine ATU nicht benötigt wird. </a:t>
            </a:r>
            <a:endParaRPr lang="sv-SE" dirty="0"/>
          </a:p>
        </p:txBody>
      </p:sp>
      <p:graphicFrame>
        <p:nvGraphicFramePr>
          <p:cNvPr id="5" name="Diagram 4"/>
          <p:cNvGraphicFramePr>
            <a:graphicFrameLocks noChangeAspect="1"/>
          </p:cNvGraphicFramePr>
          <p:nvPr>
            <p:extLst>
              <p:ext uri="{D42A27DB-BD31-4B8C-83A1-F6EECF244321}">
                <p14:modId xmlns:p14="http://schemas.microsoft.com/office/powerpoint/2010/main" val="3919490941"/>
              </p:ext>
            </p:extLst>
          </p:nvPr>
        </p:nvGraphicFramePr>
        <p:xfrm>
          <a:off x="1198800" y="716400"/>
          <a:ext cx="6750000" cy="405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3"/>
          <p:cNvSpPr txBox="1">
            <a:spLocks noChangeAspect="1" noChangeArrowheads="1"/>
          </p:cNvSpPr>
          <p:nvPr/>
        </p:nvSpPr>
        <p:spPr bwMode="auto">
          <a:xfrm>
            <a:off x="2713332" y="5724525"/>
            <a:ext cx="2777444" cy="6924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b="1" dirty="0" err="1"/>
              <a:t>Breakpoints</a:t>
            </a:r>
            <a:r>
              <a:rPr lang="sv-SE" b="1" dirty="0"/>
              <a:t>		</a:t>
            </a:r>
          </a:p>
          <a:p>
            <a:pPr eaLnBrk="1" hangingPunct="1"/>
            <a:r>
              <a:rPr lang="sv-SE" dirty="0"/>
              <a:t>MIC 		S</a:t>
            </a:r>
            <a:r>
              <a:rPr lang="sv-SE" dirty="0">
                <a:cs typeface="Arial" charset="0"/>
              </a:rPr>
              <a:t>≤</a:t>
            </a:r>
            <a:r>
              <a:rPr lang="sv-SE" dirty="0"/>
              <a:t>2, R&gt;8 mg/L</a:t>
            </a:r>
          </a:p>
          <a:p>
            <a:pPr eaLnBrk="1" hangingPunct="1"/>
            <a:r>
              <a:rPr lang="sv-SE" dirty="0" err="1"/>
              <a:t>Zone</a:t>
            </a:r>
            <a:r>
              <a:rPr lang="sv-SE" dirty="0"/>
              <a:t> diameter	S</a:t>
            </a:r>
            <a:r>
              <a:rPr lang="sv-SE" dirty="0">
                <a:cs typeface="Arial" charset="0"/>
              </a:rPr>
              <a:t>≥</a:t>
            </a:r>
            <a:r>
              <a:rPr lang="sv-SE" dirty="0"/>
              <a:t>22, R&lt;16 mm</a:t>
            </a:r>
            <a:endParaRPr lang="sv-SE" dirty="0">
              <a:cs typeface="Arial" charset="0"/>
            </a:endParaRPr>
          </a:p>
        </p:txBody>
      </p:sp>
      <p:sp>
        <p:nvSpPr>
          <p:cNvPr id="7" name="Text Box 4"/>
          <p:cNvSpPr txBox="1">
            <a:spLocks noChangeAspect="1" noChangeArrowheads="1"/>
          </p:cNvSpPr>
          <p:nvPr/>
        </p:nvSpPr>
        <p:spPr bwMode="auto">
          <a:xfrm>
            <a:off x="7186199" y="1336688"/>
            <a:ext cx="5341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sv-SE" sz="1000" b="1" dirty="0" smtClean="0"/>
              <a:t>MHK</a:t>
            </a:r>
            <a:endParaRPr lang="sv-SE" sz="1000" b="1" dirty="0"/>
          </a:p>
          <a:p>
            <a:pPr algn="ctr" eaLnBrk="1" hangingPunct="1"/>
            <a:r>
              <a:rPr lang="sv-SE" sz="1000" b="1" dirty="0"/>
              <a:t>(</a:t>
            </a:r>
            <a:r>
              <a:rPr lang="sv-SE" sz="1000" b="1" dirty="0" smtClean="0"/>
              <a:t>mg/l)</a:t>
            </a:r>
            <a:endParaRPr lang="sv-SE" sz="1000" b="1" dirty="0"/>
          </a:p>
        </p:txBody>
      </p:sp>
      <p:sp>
        <p:nvSpPr>
          <p:cNvPr id="8" name="Line 9"/>
          <p:cNvSpPr>
            <a:spLocks noChangeAspect="1" noChangeShapeType="1"/>
          </p:cNvSpPr>
          <p:nvPr/>
        </p:nvSpPr>
        <p:spPr bwMode="auto">
          <a:xfrm>
            <a:off x="3379178" y="1815096"/>
            <a:ext cx="0" cy="243000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9" name="Line 9"/>
          <p:cNvSpPr>
            <a:spLocks noChangeAspect="1" noChangeShapeType="1"/>
          </p:cNvSpPr>
          <p:nvPr/>
        </p:nvSpPr>
        <p:spPr bwMode="auto">
          <a:xfrm>
            <a:off x="4271670" y="1815096"/>
            <a:ext cx="0" cy="243000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0" name="Text Box 3"/>
          <p:cNvSpPr txBox="1">
            <a:spLocks noChangeArrowheads="1"/>
          </p:cNvSpPr>
          <p:nvPr/>
        </p:nvSpPr>
        <p:spPr bwMode="auto">
          <a:xfrm>
            <a:off x="1984877" y="1407871"/>
            <a:ext cx="2788602" cy="646331"/>
          </a:xfrm>
          <a:prstGeom prst="rect">
            <a:avLst/>
          </a:prstGeom>
          <a:solidFill>
            <a:schemeClr val="bg1"/>
          </a:solidFill>
          <a:ln w="9525">
            <a:solidFill>
              <a:schemeClr val="tx1"/>
            </a:solidFill>
            <a:miter lim="800000"/>
            <a:headEnd/>
            <a:tailEnd/>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sz="1200" b="1" dirty="0" err="1"/>
              <a:t>Breakpoints</a:t>
            </a:r>
            <a:r>
              <a:rPr lang="sv-SE" sz="1200" b="1" dirty="0"/>
              <a:t> </a:t>
            </a:r>
          </a:p>
          <a:p>
            <a:pPr eaLnBrk="1" hangingPunct="1"/>
            <a:r>
              <a:rPr lang="sv-SE" sz="1200" dirty="0" smtClean="0"/>
              <a:t>MHK</a:t>
            </a:r>
            <a:r>
              <a:rPr lang="sv-SE" sz="1200" dirty="0"/>
              <a:t>			S</a:t>
            </a:r>
            <a:r>
              <a:rPr lang="sv-SE" sz="1200" dirty="0">
                <a:cs typeface="Arial" charset="0"/>
              </a:rPr>
              <a:t>≤</a:t>
            </a:r>
            <a:r>
              <a:rPr lang="sv-SE" sz="1200" dirty="0"/>
              <a:t>2, R&gt;8 </a:t>
            </a:r>
            <a:r>
              <a:rPr lang="sv-SE" sz="1200" dirty="0" smtClean="0"/>
              <a:t>mg/l</a:t>
            </a:r>
            <a:endParaRPr lang="sv-SE" sz="1200" dirty="0"/>
          </a:p>
          <a:p>
            <a:pPr eaLnBrk="1" hangingPunct="1"/>
            <a:r>
              <a:rPr lang="sv-SE" sz="1200" dirty="0" err="1"/>
              <a:t>Zone</a:t>
            </a:r>
            <a:r>
              <a:rPr lang="sv-SE" sz="1200" dirty="0"/>
              <a:t> diameter	S</a:t>
            </a:r>
            <a:r>
              <a:rPr lang="sv-SE" sz="1200" dirty="0">
                <a:cs typeface="Arial" charset="0"/>
              </a:rPr>
              <a:t>≥</a:t>
            </a:r>
            <a:r>
              <a:rPr lang="sv-SE" sz="1200" dirty="0"/>
              <a:t>22, R&lt;16 mm</a:t>
            </a:r>
            <a:endParaRPr lang="sv-SE" sz="1200" dirty="0">
              <a:cs typeface="Arial" charset="0"/>
            </a:endParaRPr>
          </a:p>
        </p:txBody>
      </p:sp>
    </p:spTree>
    <p:extLst>
      <p:ext uri="{BB962C8B-B14F-4D97-AF65-F5344CB8AC3E}">
        <p14:creationId xmlns:p14="http://schemas.microsoft.com/office/powerpoint/2010/main" val="19107351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 xmlns:a16="http://schemas.microsoft.com/office/drawing/2014/main" id="{06289156-1F7F-CE4B-8CE4-6F71C893EB8E}"/>
              </a:ext>
            </a:extLst>
          </p:cNvPr>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sp>
        <p:nvSpPr>
          <p:cNvPr id="5" name="textruta 4">
            <a:extLst>
              <a:ext uri="{FF2B5EF4-FFF2-40B4-BE49-F238E27FC236}">
                <a16:creationId xmlns="" xmlns:a16="http://schemas.microsoft.com/office/drawing/2014/main" id="{76474B75-C2D0-E644-AED7-24D0DA1CAF1F}"/>
              </a:ext>
            </a:extLst>
          </p:cNvPr>
          <p:cNvSpPr txBox="1"/>
          <p:nvPr/>
        </p:nvSpPr>
        <p:spPr>
          <a:xfrm>
            <a:off x="738190" y="74935"/>
            <a:ext cx="7667620" cy="830997"/>
          </a:xfrm>
          <a:prstGeom prst="rect">
            <a:avLst/>
          </a:prstGeom>
          <a:solidFill>
            <a:schemeClr val="bg1"/>
          </a:solidFill>
          <a:ln>
            <a:noFill/>
          </a:ln>
        </p:spPr>
        <p:txBody>
          <a:bodyPr wrap="square" rtlCol="0">
            <a:spAutoFit/>
          </a:bodyPr>
          <a:lstStyle/>
          <a:p>
            <a:pPr algn="ctr"/>
            <a:r>
              <a:rPr lang="sv-SE" sz="2400" dirty="0"/>
              <a:t>EUCAST breakpoint </a:t>
            </a:r>
            <a:r>
              <a:rPr lang="sv-SE" sz="2400" dirty="0" smtClean="0"/>
              <a:t>Tabelle </a:t>
            </a:r>
            <a:r>
              <a:rPr lang="sv-SE" sz="2400" dirty="0"/>
              <a:t>v.9.0 (2019) </a:t>
            </a:r>
            <a:r>
              <a:rPr lang="sv-SE" sz="2400" dirty="0" smtClean="0"/>
              <a:t>mit Spalten für ATU Warnungen für MHK- und/oder Agardiffusions-Testung</a:t>
            </a:r>
            <a:endParaRPr lang="sv-SE"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91" y="1058373"/>
            <a:ext cx="9036301" cy="3517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60660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F5A9130E-79AF-A641-8C6A-84189320A6F2}"/>
              </a:ext>
            </a:extLst>
          </p:cNvPr>
          <p:cNvSpPr>
            <a:spLocks noGrp="1"/>
          </p:cNvSpPr>
          <p:nvPr>
            <p:ph type="title"/>
          </p:nvPr>
        </p:nvSpPr>
        <p:spPr/>
        <p:txBody>
          <a:bodyPr>
            <a:noAutofit/>
          </a:bodyPr>
          <a:lstStyle/>
          <a:p>
            <a:r>
              <a:rPr lang="sv-SE" sz="3200" dirty="0" smtClean="0">
                <a:solidFill>
                  <a:schemeClr val="accent5">
                    <a:lumMod val="50000"/>
                  </a:schemeClr>
                </a:solidFill>
              </a:rPr>
              <a:t>Es gibt nur wenige vorgeschlagene ATUs</a:t>
            </a:r>
            <a:r>
              <a:rPr lang="sv-SE" sz="3200" dirty="0">
                <a:solidFill>
                  <a:schemeClr val="accent5">
                    <a:lumMod val="50000"/>
                  </a:schemeClr>
                </a:solidFill>
              </a:rPr>
              <a:t/>
            </a:r>
            <a:br>
              <a:rPr lang="sv-SE" sz="3200" dirty="0">
                <a:solidFill>
                  <a:schemeClr val="accent5">
                    <a:lumMod val="50000"/>
                  </a:schemeClr>
                </a:solidFill>
              </a:rPr>
            </a:br>
            <a:r>
              <a:rPr lang="sv-SE" sz="2400" dirty="0" smtClean="0">
                <a:solidFill>
                  <a:schemeClr val="accent5">
                    <a:lumMod val="50000"/>
                  </a:schemeClr>
                </a:solidFill>
              </a:rPr>
              <a:t>Alle werden in der EUCAST </a:t>
            </a:r>
            <a:r>
              <a:rPr lang="sv-SE" sz="2400" dirty="0">
                <a:solidFill>
                  <a:schemeClr val="accent5">
                    <a:lumMod val="50000"/>
                  </a:schemeClr>
                </a:solidFill>
              </a:rPr>
              <a:t>breakpoint </a:t>
            </a:r>
            <a:r>
              <a:rPr lang="sv-SE" sz="2400" dirty="0" smtClean="0">
                <a:solidFill>
                  <a:schemeClr val="accent5">
                    <a:lumMod val="50000"/>
                  </a:schemeClr>
                </a:solidFill>
              </a:rPr>
              <a:t>Tabelle 2019 aufgeführt.</a:t>
            </a:r>
            <a:endParaRPr lang="sv-SE" sz="3200" dirty="0">
              <a:solidFill>
                <a:schemeClr val="accent5">
                  <a:lumMod val="50000"/>
                </a:schemeClr>
              </a:solidFill>
            </a:endParaRPr>
          </a:p>
        </p:txBody>
      </p:sp>
      <p:sp>
        <p:nvSpPr>
          <p:cNvPr id="3" name="Platshållare för innehåll 2">
            <a:extLst>
              <a:ext uri="{FF2B5EF4-FFF2-40B4-BE49-F238E27FC236}">
                <a16:creationId xmlns="" xmlns:a16="http://schemas.microsoft.com/office/drawing/2014/main" id="{3C9117C9-55EC-7F40-98A8-E08368B522F0}"/>
              </a:ext>
            </a:extLst>
          </p:cNvPr>
          <p:cNvSpPr>
            <a:spLocks noGrp="1"/>
          </p:cNvSpPr>
          <p:nvPr>
            <p:ph idx="1"/>
          </p:nvPr>
        </p:nvSpPr>
        <p:spPr>
          <a:ln>
            <a:solidFill>
              <a:schemeClr val="accent5">
                <a:lumMod val="50000"/>
              </a:schemeClr>
            </a:solidFill>
          </a:ln>
        </p:spPr>
        <p:txBody>
          <a:bodyPr>
            <a:normAutofit/>
          </a:bodyPr>
          <a:lstStyle/>
          <a:p>
            <a:r>
              <a:rPr lang="sv-SE" sz="2400" i="1" dirty="0"/>
              <a:t>Enterobacterales</a:t>
            </a:r>
            <a:r>
              <a:rPr lang="sv-SE" sz="2400" dirty="0"/>
              <a:t>			4 </a:t>
            </a:r>
            <a:r>
              <a:rPr lang="sv-SE" sz="2400" dirty="0" smtClean="0"/>
              <a:t>Substanzen</a:t>
            </a:r>
            <a:endParaRPr lang="sv-SE" sz="2400" dirty="0"/>
          </a:p>
          <a:p>
            <a:r>
              <a:rPr lang="sv-SE" sz="2400" i="1" dirty="0"/>
              <a:t>Pseudomonas </a:t>
            </a:r>
            <a:r>
              <a:rPr lang="sv-SE" sz="2400" dirty="0"/>
              <a:t>spp			3 </a:t>
            </a:r>
            <a:r>
              <a:rPr lang="sv-SE" sz="2400" dirty="0" smtClean="0"/>
              <a:t>Substanzen</a:t>
            </a:r>
            <a:endParaRPr lang="sv-SE" sz="2400" dirty="0"/>
          </a:p>
          <a:p>
            <a:r>
              <a:rPr lang="sv-SE" sz="2400" i="1" dirty="0"/>
              <a:t>Staphylococcus </a:t>
            </a:r>
            <a:r>
              <a:rPr lang="sv-SE" sz="2400" dirty="0"/>
              <a:t>spp			3 </a:t>
            </a:r>
            <a:r>
              <a:rPr lang="sv-SE" sz="2400" dirty="0" smtClean="0"/>
              <a:t>Substanzen</a:t>
            </a:r>
            <a:endParaRPr lang="sv-SE" sz="2400" dirty="0"/>
          </a:p>
          <a:p>
            <a:r>
              <a:rPr lang="sv-SE" sz="2400" i="1" dirty="0"/>
              <a:t>H. influenzae</a:t>
            </a:r>
            <a:r>
              <a:rPr lang="sv-SE" sz="2400" dirty="0"/>
              <a:t>				8 </a:t>
            </a:r>
            <a:r>
              <a:rPr lang="sv-SE" sz="2400" dirty="0" smtClean="0"/>
              <a:t>Substanzen</a:t>
            </a:r>
            <a:endParaRPr lang="sv-SE" sz="2400" dirty="0"/>
          </a:p>
          <a:p>
            <a:r>
              <a:rPr lang="sv-SE" sz="2400" dirty="0"/>
              <a:t>Other species				0 </a:t>
            </a:r>
          </a:p>
        </p:txBody>
      </p:sp>
      <p:sp>
        <p:nvSpPr>
          <p:cNvPr id="4" name="Platshållare för sidfot 3">
            <a:extLst>
              <a:ext uri="{FF2B5EF4-FFF2-40B4-BE49-F238E27FC236}">
                <a16:creationId xmlns="" xmlns:a16="http://schemas.microsoft.com/office/drawing/2014/main" id="{49ED62AE-30BF-F248-BF9E-8EF97A2835E7}"/>
              </a:ext>
            </a:extLst>
          </p:cNvPr>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spTree>
    <p:extLst>
      <p:ext uri="{BB962C8B-B14F-4D97-AF65-F5344CB8AC3E}">
        <p14:creationId xmlns:p14="http://schemas.microsoft.com/office/powerpoint/2010/main" val="26287542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5FB060AF-54DD-9B4C-802C-42B9A46822FE}"/>
              </a:ext>
            </a:extLst>
          </p:cNvPr>
          <p:cNvSpPr>
            <a:spLocks noGrp="1"/>
          </p:cNvSpPr>
          <p:nvPr>
            <p:ph type="title"/>
          </p:nvPr>
        </p:nvSpPr>
        <p:spPr>
          <a:xfrm>
            <a:off x="457200" y="105771"/>
            <a:ext cx="8229600" cy="445374"/>
          </a:xfrm>
        </p:spPr>
        <p:txBody>
          <a:bodyPr>
            <a:noAutofit/>
          </a:bodyPr>
          <a:lstStyle/>
          <a:p>
            <a:r>
              <a:rPr lang="sv-SE" sz="2000" dirty="0" smtClean="0">
                <a:solidFill>
                  <a:schemeClr val="accent5">
                    <a:lumMod val="50000"/>
                  </a:schemeClr>
                </a:solidFill>
              </a:rPr>
              <a:t>Vorläufige </a:t>
            </a:r>
            <a:r>
              <a:rPr lang="sv-SE" sz="2000" dirty="0">
                <a:solidFill>
                  <a:schemeClr val="accent5">
                    <a:lumMod val="50000"/>
                  </a:schemeClr>
                </a:solidFill>
              </a:rPr>
              <a:t>ATUs </a:t>
            </a:r>
            <a:r>
              <a:rPr lang="sv-SE" sz="2000" dirty="0" smtClean="0">
                <a:solidFill>
                  <a:schemeClr val="accent5">
                    <a:lumMod val="50000"/>
                  </a:schemeClr>
                </a:solidFill>
              </a:rPr>
              <a:t>für Enterobacterales</a:t>
            </a:r>
            <a:r>
              <a:rPr lang="sv-SE" sz="2000" dirty="0">
                <a:solidFill>
                  <a:schemeClr val="accent5">
                    <a:lumMod val="50000"/>
                  </a:schemeClr>
                </a:solidFill>
              </a:rPr>
              <a:t>, Pseudomonas </a:t>
            </a:r>
            <a:r>
              <a:rPr lang="sv-SE" sz="2000" dirty="0" smtClean="0">
                <a:solidFill>
                  <a:schemeClr val="accent5">
                    <a:lumMod val="50000"/>
                  </a:schemeClr>
                </a:solidFill>
              </a:rPr>
              <a:t>und </a:t>
            </a:r>
            <a:r>
              <a:rPr lang="sv-SE" sz="2000" dirty="0">
                <a:solidFill>
                  <a:schemeClr val="accent5">
                    <a:lumMod val="50000"/>
                  </a:schemeClr>
                </a:solidFill>
              </a:rPr>
              <a:t>Staphylococcus</a:t>
            </a:r>
          </a:p>
        </p:txBody>
      </p:sp>
      <p:graphicFrame>
        <p:nvGraphicFramePr>
          <p:cNvPr id="6" name="Platshållare för innehåll 5">
            <a:extLst>
              <a:ext uri="{FF2B5EF4-FFF2-40B4-BE49-F238E27FC236}">
                <a16:creationId xmlns="" xmlns:a16="http://schemas.microsoft.com/office/drawing/2014/main" id="{1A3C6FBD-A40F-454A-A340-37DA77DFB67D}"/>
              </a:ext>
            </a:extLst>
          </p:cNvPr>
          <p:cNvGraphicFramePr>
            <a:graphicFrameLocks noGrp="1"/>
          </p:cNvGraphicFramePr>
          <p:nvPr>
            <p:ph sz="half" idx="1"/>
            <p:extLst>
              <p:ext uri="{D42A27DB-BD31-4B8C-83A1-F6EECF244321}">
                <p14:modId xmlns:p14="http://schemas.microsoft.com/office/powerpoint/2010/main" val="2371811027"/>
              </p:ext>
            </p:extLst>
          </p:nvPr>
        </p:nvGraphicFramePr>
        <p:xfrm>
          <a:off x="457200" y="464820"/>
          <a:ext cx="8229600" cy="4343400"/>
        </p:xfrm>
        <a:graphic>
          <a:graphicData uri="http://schemas.openxmlformats.org/drawingml/2006/table">
            <a:tbl>
              <a:tblPr firstRow="1" bandRow="1">
                <a:tableStyleId>{5C22544A-7EE6-4342-B048-85BDC9FD1C3A}</a:tableStyleId>
              </a:tblPr>
              <a:tblGrid>
                <a:gridCol w="1586285">
                  <a:extLst>
                    <a:ext uri="{9D8B030D-6E8A-4147-A177-3AD203B41FA5}">
                      <a16:colId xmlns="" xmlns:a16="http://schemas.microsoft.com/office/drawing/2014/main" val="1887948401"/>
                    </a:ext>
                  </a:extLst>
                </a:gridCol>
                <a:gridCol w="2422189">
                  <a:extLst>
                    <a:ext uri="{9D8B030D-6E8A-4147-A177-3AD203B41FA5}">
                      <a16:colId xmlns="" xmlns:a16="http://schemas.microsoft.com/office/drawing/2014/main" val="2741417862"/>
                    </a:ext>
                  </a:extLst>
                </a:gridCol>
                <a:gridCol w="1562986">
                  <a:extLst>
                    <a:ext uri="{9D8B030D-6E8A-4147-A177-3AD203B41FA5}">
                      <a16:colId xmlns="" xmlns:a16="http://schemas.microsoft.com/office/drawing/2014/main" val="2256631630"/>
                    </a:ext>
                  </a:extLst>
                </a:gridCol>
                <a:gridCol w="2658140">
                  <a:extLst>
                    <a:ext uri="{9D8B030D-6E8A-4147-A177-3AD203B41FA5}">
                      <a16:colId xmlns="" xmlns:a16="http://schemas.microsoft.com/office/drawing/2014/main" val="810730214"/>
                    </a:ext>
                  </a:extLst>
                </a:gridCol>
              </a:tblGrid>
              <a:tr h="201186">
                <a:tc>
                  <a:txBody>
                    <a:bodyPr/>
                    <a:lstStyle/>
                    <a:p>
                      <a:r>
                        <a:rPr lang="sv-SE" dirty="0"/>
                        <a:t>Species</a:t>
                      </a:r>
                    </a:p>
                  </a:txBody>
                  <a:tcPr/>
                </a:tc>
                <a:tc>
                  <a:txBody>
                    <a:bodyPr/>
                    <a:lstStyle/>
                    <a:p>
                      <a:r>
                        <a:rPr lang="sv-SE" dirty="0"/>
                        <a:t>Agent</a:t>
                      </a:r>
                    </a:p>
                  </a:txBody>
                  <a:tcPr/>
                </a:tc>
                <a:tc>
                  <a:txBody>
                    <a:bodyPr/>
                    <a:lstStyle/>
                    <a:p>
                      <a:pPr algn="ctr"/>
                      <a:r>
                        <a:rPr lang="sv-SE" dirty="0"/>
                        <a:t>MIC </a:t>
                      </a:r>
                      <a:br>
                        <a:rPr lang="sv-SE" dirty="0"/>
                      </a:br>
                      <a:r>
                        <a:rPr lang="sv-SE" sz="1200" dirty="0"/>
                        <a:t>(mg/L, ATU)</a:t>
                      </a:r>
                      <a:endParaRPr lang="sv-SE" dirty="0"/>
                    </a:p>
                  </a:txBody>
                  <a:tcPr/>
                </a:tc>
                <a:tc>
                  <a:txBody>
                    <a:bodyPr/>
                    <a:lstStyle/>
                    <a:p>
                      <a:pPr algn="ctr"/>
                      <a:r>
                        <a:rPr lang="sv-SE" dirty="0" err="1"/>
                        <a:t>Zone</a:t>
                      </a:r>
                      <a:r>
                        <a:rPr lang="sv-SE" dirty="0"/>
                        <a:t> diameter </a:t>
                      </a:r>
                    </a:p>
                    <a:p>
                      <a:pPr algn="ctr"/>
                      <a:r>
                        <a:rPr lang="sv-SE" sz="1200" dirty="0"/>
                        <a:t>(mm, ATU)</a:t>
                      </a:r>
                    </a:p>
                  </a:txBody>
                  <a:tcPr/>
                </a:tc>
                <a:extLst>
                  <a:ext uri="{0D108BD9-81ED-4DB2-BD59-A6C34878D82A}">
                    <a16:rowId xmlns="" xmlns:a16="http://schemas.microsoft.com/office/drawing/2014/main" val="199184486"/>
                  </a:ext>
                </a:extLst>
              </a:tr>
              <a:tr h="220520">
                <a:tc>
                  <a:txBody>
                    <a:bodyPr/>
                    <a:lstStyle/>
                    <a:p>
                      <a:r>
                        <a:rPr lang="sv-SE" sz="1600" i="1" dirty="0" err="1"/>
                        <a:t>Enterobacterales</a:t>
                      </a:r>
                      <a:endParaRPr lang="sv-SE" sz="1600" i="1" dirty="0"/>
                    </a:p>
                  </a:txBody>
                  <a:tcPr/>
                </a:tc>
                <a:tc>
                  <a:txBody>
                    <a:bodyPr/>
                    <a:lstStyle/>
                    <a:p>
                      <a:r>
                        <a:rPr lang="sv-SE" sz="1600" dirty="0" err="1"/>
                        <a:t>Amoxicillin-clavulanic</a:t>
                      </a:r>
                      <a:r>
                        <a:rPr lang="sv-SE" sz="1600" dirty="0"/>
                        <a:t> </a:t>
                      </a:r>
                      <a:r>
                        <a:rPr lang="sv-SE" sz="1600" dirty="0" err="1"/>
                        <a:t>acid</a:t>
                      </a:r>
                      <a:endParaRPr lang="sv-SE" sz="1600" dirty="0"/>
                    </a:p>
                  </a:txBody>
                  <a:tcPr/>
                </a:tc>
                <a:tc>
                  <a:txBody>
                    <a:bodyPr/>
                    <a:lstStyle/>
                    <a:p>
                      <a:pPr algn="ctr"/>
                      <a:r>
                        <a:rPr lang="sv-SE" sz="1600" dirty="0"/>
                        <a:t>-</a:t>
                      </a:r>
                    </a:p>
                  </a:txBody>
                  <a:tcPr/>
                </a:tc>
                <a:tc>
                  <a:txBody>
                    <a:bodyPr/>
                    <a:lstStyle/>
                    <a:p>
                      <a:pPr algn="ctr"/>
                      <a:r>
                        <a:rPr lang="sv-SE" sz="1600" dirty="0"/>
                        <a:t>19-20</a:t>
                      </a:r>
                    </a:p>
                  </a:txBody>
                  <a:tcPr/>
                </a:tc>
                <a:extLst>
                  <a:ext uri="{0D108BD9-81ED-4DB2-BD59-A6C34878D82A}">
                    <a16:rowId xmlns="" xmlns:a16="http://schemas.microsoft.com/office/drawing/2014/main" val="2866687883"/>
                  </a:ext>
                </a:extLst>
              </a:tr>
              <a:tr h="200409">
                <a:tc>
                  <a:txBody>
                    <a:bodyPr/>
                    <a:lstStyle/>
                    <a:p>
                      <a:endParaRPr lang="sv-SE" sz="1600"/>
                    </a:p>
                  </a:txBody>
                  <a:tcPr/>
                </a:tc>
                <a:tc>
                  <a:txBody>
                    <a:bodyPr/>
                    <a:lstStyle/>
                    <a:p>
                      <a:r>
                        <a:rPr lang="sv-SE" sz="1600" dirty="0" err="1"/>
                        <a:t>Piperacillin</a:t>
                      </a:r>
                      <a:r>
                        <a:rPr lang="sv-SE" sz="1600" dirty="0"/>
                        <a:t>-tazobactam</a:t>
                      </a:r>
                    </a:p>
                  </a:txBody>
                  <a:tcPr/>
                </a:tc>
                <a:tc>
                  <a:txBody>
                    <a:bodyPr/>
                    <a:lstStyle/>
                    <a:p>
                      <a:pPr algn="ctr"/>
                      <a:r>
                        <a:rPr lang="sv-SE" sz="1600" dirty="0"/>
                        <a:t>16</a:t>
                      </a:r>
                    </a:p>
                  </a:txBody>
                  <a:tcPr/>
                </a:tc>
                <a:tc>
                  <a:txBody>
                    <a:bodyPr/>
                    <a:lstStyle/>
                    <a:p>
                      <a:pPr algn="ctr"/>
                      <a:r>
                        <a:rPr lang="sv-SE" sz="1600" dirty="0"/>
                        <a:t>17-19</a:t>
                      </a:r>
                    </a:p>
                  </a:txBody>
                  <a:tcPr/>
                </a:tc>
                <a:extLst>
                  <a:ext uri="{0D108BD9-81ED-4DB2-BD59-A6C34878D82A}">
                    <a16:rowId xmlns="" xmlns:a16="http://schemas.microsoft.com/office/drawing/2014/main" val="2163359551"/>
                  </a:ext>
                </a:extLst>
              </a:tr>
              <a:tr h="242928">
                <a:tc>
                  <a:txBody>
                    <a:bodyPr/>
                    <a:lstStyle/>
                    <a:p>
                      <a:endParaRPr lang="sv-SE" sz="1600"/>
                    </a:p>
                  </a:txBody>
                  <a:tcPr/>
                </a:tc>
                <a:tc>
                  <a:txBody>
                    <a:bodyPr/>
                    <a:lstStyle/>
                    <a:p>
                      <a:r>
                        <a:rPr lang="sv-SE" sz="1600" dirty="0" err="1"/>
                        <a:t>Ceftaroline</a:t>
                      </a:r>
                      <a:endParaRPr lang="sv-SE" sz="1600" dirty="0"/>
                    </a:p>
                  </a:txBody>
                  <a:tcPr/>
                </a:tc>
                <a:tc>
                  <a:txBody>
                    <a:bodyPr/>
                    <a:lstStyle/>
                    <a:p>
                      <a:pPr algn="ctr"/>
                      <a:r>
                        <a:rPr lang="sv-SE" sz="1600" dirty="0"/>
                        <a:t>-</a:t>
                      </a:r>
                    </a:p>
                  </a:txBody>
                  <a:tcPr/>
                </a:tc>
                <a:tc>
                  <a:txBody>
                    <a:bodyPr/>
                    <a:lstStyle/>
                    <a:p>
                      <a:pPr algn="ctr"/>
                      <a:r>
                        <a:rPr lang="sv-SE" sz="1600" dirty="0"/>
                        <a:t>22-23</a:t>
                      </a:r>
                    </a:p>
                  </a:txBody>
                  <a:tcPr/>
                </a:tc>
                <a:extLst>
                  <a:ext uri="{0D108BD9-81ED-4DB2-BD59-A6C34878D82A}">
                    <a16:rowId xmlns="" xmlns:a16="http://schemas.microsoft.com/office/drawing/2014/main" val="1499060144"/>
                  </a:ext>
                </a:extLst>
              </a:tr>
              <a:tr h="247869">
                <a:tc>
                  <a:txBody>
                    <a:bodyPr/>
                    <a:lstStyle/>
                    <a:p>
                      <a:endParaRPr lang="sv-SE" sz="1600" dirty="0"/>
                    </a:p>
                  </a:txBody>
                  <a:tcPr/>
                </a:tc>
                <a:tc>
                  <a:txBody>
                    <a:bodyPr/>
                    <a:lstStyle/>
                    <a:p>
                      <a:r>
                        <a:rPr lang="sv-SE" sz="1600" dirty="0" err="1"/>
                        <a:t>Ciprofloxacin</a:t>
                      </a:r>
                      <a:endParaRPr lang="sv-SE" sz="1600" dirty="0"/>
                    </a:p>
                  </a:txBody>
                  <a:tcPr/>
                </a:tc>
                <a:tc>
                  <a:txBody>
                    <a:bodyPr/>
                    <a:lstStyle/>
                    <a:p>
                      <a:pPr algn="ctr"/>
                      <a:r>
                        <a:rPr lang="sv-SE" sz="1600" dirty="0"/>
                        <a:t>0.5</a:t>
                      </a:r>
                    </a:p>
                  </a:txBody>
                  <a:tcPr/>
                </a:tc>
                <a:tc>
                  <a:txBody>
                    <a:bodyPr/>
                    <a:lstStyle/>
                    <a:p>
                      <a:pPr algn="ctr"/>
                      <a:r>
                        <a:rPr lang="sv-SE" sz="1600" dirty="0"/>
                        <a:t>22-24</a:t>
                      </a:r>
                    </a:p>
                  </a:txBody>
                  <a:tcPr/>
                </a:tc>
                <a:extLst>
                  <a:ext uri="{0D108BD9-81ED-4DB2-BD59-A6C34878D82A}">
                    <a16:rowId xmlns="" xmlns:a16="http://schemas.microsoft.com/office/drawing/2014/main" val="2067426157"/>
                  </a:ext>
                </a:extLst>
              </a:tr>
              <a:tr h="257750">
                <a:tc>
                  <a:txBody>
                    <a:bodyPr/>
                    <a:lstStyle/>
                    <a:p>
                      <a:r>
                        <a:rPr lang="sv-SE" sz="1600" i="1" dirty="0"/>
                        <a:t>Ps. </a:t>
                      </a:r>
                      <a:r>
                        <a:rPr lang="sv-SE" sz="1600" i="1" dirty="0" err="1"/>
                        <a:t>aeruginosa</a:t>
                      </a:r>
                      <a:endParaRPr lang="sv-SE" sz="1600" i="1" dirty="0"/>
                    </a:p>
                  </a:txBody>
                  <a:tcPr/>
                </a:tc>
                <a:tc>
                  <a:txBody>
                    <a:bodyPr/>
                    <a:lstStyle/>
                    <a:p>
                      <a:r>
                        <a:rPr lang="sv-SE" sz="1600" dirty="0" err="1"/>
                        <a:t>Piperacillin</a:t>
                      </a:r>
                      <a:r>
                        <a:rPr lang="sv-SE" sz="1600" dirty="0"/>
                        <a:t>-tazobactam</a:t>
                      </a:r>
                    </a:p>
                  </a:txBody>
                  <a:tcPr/>
                </a:tc>
                <a:tc>
                  <a:txBody>
                    <a:bodyPr/>
                    <a:lstStyle/>
                    <a:p>
                      <a:pPr algn="ctr"/>
                      <a:r>
                        <a:rPr lang="sv-SE" sz="1600" dirty="0"/>
                        <a:t>-</a:t>
                      </a:r>
                    </a:p>
                  </a:txBody>
                  <a:tcPr/>
                </a:tc>
                <a:tc>
                  <a:txBody>
                    <a:bodyPr/>
                    <a:lstStyle/>
                    <a:p>
                      <a:pPr algn="ctr"/>
                      <a:r>
                        <a:rPr lang="sv-SE" sz="1600" dirty="0"/>
                        <a:t>18-19</a:t>
                      </a:r>
                    </a:p>
                  </a:txBody>
                  <a:tcPr/>
                </a:tc>
                <a:extLst>
                  <a:ext uri="{0D108BD9-81ED-4DB2-BD59-A6C34878D82A}">
                    <a16:rowId xmlns="" xmlns:a16="http://schemas.microsoft.com/office/drawing/2014/main" val="3655866799"/>
                  </a:ext>
                </a:extLst>
              </a:tr>
              <a:tr h="370840">
                <a:tc>
                  <a:txBody>
                    <a:bodyPr/>
                    <a:lstStyle/>
                    <a:p>
                      <a:endParaRPr lang="sv-SE" sz="1600" dirty="0"/>
                    </a:p>
                  </a:txBody>
                  <a:tcPr/>
                </a:tc>
                <a:tc>
                  <a:txBody>
                    <a:bodyPr/>
                    <a:lstStyle/>
                    <a:p>
                      <a:r>
                        <a:rPr lang="sv-SE" sz="1600" dirty="0" err="1"/>
                        <a:t>Ceftazidime-avibactam</a:t>
                      </a:r>
                      <a:endParaRPr lang="sv-SE" sz="1600" dirty="0"/>
                    </a:p>
                  </a:txBody>
                  <a:tcPr/>
                </a:tc>
                <a:tc>
                  <a:txBody>
                    <a:bodyPr/>
                    <a:lstStyle/>
                    <a:p>
                      <a:pPr algn="ctr"/>
                      <a:r>
                        <a:rPr lang="sv-SE" sz="1600" dirty="0"/>
                        <a:t>-</a:t>
                      </a:r>
                    </a:p>
                  </a:txBody>
                  <a:tcPr/>
                </a:tc>
                <a:tc>
                  <a:txBody>
                    <a:bodyPr/>
                    <a:lstStyle/>
                    <a:p>
                      <a:pPr algn="ctr"/>
                      <a:r>
                        <a:rPr lang="sv-SE" sz="1600" dirty="0"/>
                        <a:t>16-17</a:t>
                      </a:r>
                    </a:p>
                  </a:txBody>
                  <a:tcPr/>
                </a:tc>
                <a:extLst>
                  <a:ext uri="{0D108BD9-81ED-4DB2-BD59-A6C34878D82A}">
                    <a16:rowId xmlns="" xmlns:a16="http://schemas.microsoft.com/office/drawing/2014/main" val="4254700807"/>
                  </a:ext>
                </a:extLst>
              </a:tr>
              <a:tr h="242580">
                <a:tc>
                  <a:txBody>
                    <a:bodyPr/>
                    <a:lstStyle/>
                    <a:p>
                      <a:endParaRPr lang="sv-SE" sz="1600" dirty="0"/>
                    </a:p>
                  </a:txBody>
                  <a:tcPr/>
                </a:tc>
                <a:tc>
                  <a:txBody>
                    <a:bodyPr/>
                    <a:lstStyle/>
                    <a:p>
                      <a:r>
                        <a:rPr lang="sv-SE" sz="1600" dirty="0"/>
                        <a:t>Colistin</a:t>
                      </a:r>
                    </a:p>
                  </a:txBody>
                  <a:tcPr/>
                </a:tc>
                <a:tc>
                  <a:txBody>
                    <a:bodyPr/>
                    <a:lstStyle/>
                    <a:p>
                      <a:pPr algn="ctr"/>
                      <a:r>
                        <a:rPr lang="sv-SE" sz="1600" dirty="0"/>
                        <a:t>4</a:t>
                      </a:r>
                    </a:p>
                  </a:txBody>
                  <a:tcPr/>
                </a:tc>
                <a:tc>
                  <a:txBody>
                    <a:bodyPr/>
                    <a:lstStyle/>
                    <a:p>
                      <a:pPr algn="ctr"/>
                      <a:r>
                        <a:rPr lang="sv-SE" sz="1600" dirty="0"/>
                        <a:t>-</a:t>
                      </a:r>
                    </a:p>
                  </a:txBody>
                  <a:tcPr/>
                </a:tc>
                <a:extLst>
                  <a:ext uri="{0D108BD9-81ED-4DB2-BD59-A6C34878D82A}">
                    <a16:rowId xmlns="" xmlns:a16="http://schemas.microsoft.com/office/drawing/2014/main" val="1236028560"/>
                  </a:ext>
                </a:extLst>
              </a:tr>
              <a:tr h="370840">
                <a:tc>
                  <a:txBody>
                    <a:bodyPr/>
                    <a:lstStyle/>
                    <a:p>
                      <a:r>
                        <a:rPr lang="sv-SE" sz="1600" i="1" dirty="0"/>
                        <a:t>St. </a:t>
                      </a:r>
                      <a:r>
                        <a:rPr lang="sv-SE" sz="1600" i="1" dirty="0" err="1"/>
                        <a:t>aureus</a:t>
                      </a:r>
                      <a:endParaRPr lang="sv-SE" sz="1600" i="1" dirty="0"/>
                    </a:p>
                  </a:txBody>
                  <a:tcPr/>
                </a:tc>
                <a:tc>
                  <a:txBody>
                    <a:bodyPr/>
                    <a:lstStyle/>
                    <a:p>
                      <a:r>
                        <a:rPr lang="sv-SE" sz="1600" dirty="0" err="1"/>
                        <a:t>Ceftaroline</a:t>
                      </a:r>
                      <a:endParaRPr lang="sv-SE" sz="1600" dirty="0"/>
                    </a:p>
                  </a:txBody>
                  <a:tcPr/>
                </a:tc>
                <a:tc>
                  <a:txBody>
                    <a:bodyPr/>
                    <a:lstStyle/>
                    <a:p>
                      <a:pPr algn="ctr"/>
                      <a:r>
                        <a:rPr lang="sv-SE" sz="1600" dirty="0"/>
                        <a:t>1</a:t>
                      </a:r>
                    </a:p>
                  </a:txBody>
                  <a:tcPr/>
                </a:tc>
                <a:tc>
                  <a:txBody>
                    <a:bodyPr/>
                    <a:lstStyle/>
                    <a:p>
                      <a:pPr algn="ctr"/>
                      <a:r>
                        <a:rPr lang="sv-SE" sz="1600" dirty="0"/>
                        <a:t>19-20</a:t>
                      </a:r>
                    </a:p>
                  </a:txBody>
                  <a:tcPr/>
                </a:tc>
                <a:extLst>
                  <a:ext uri="{0D108BD9-81ED-4DB2-BD59-A6C34878D82A}">
                    <a16:rowId xmlns="" xmlns:a16="http://schemas.microsoft.com/office/drawing/2014/main" val="2492564620"/>
                  </a:ext>
                </a:extLst>
              </a:tr>
              <a:tr h="0">
                <a:tc>
                  <a:txBody>
                    <a:bodyPr/>
                    <a:lstStyle/>
                    <a:p>
                      <a:endParaRPr lang="sv-SE" sz="1600"/>
                    </a:p>
                  </a:txBody>
                  <a:tcPr/>
                </a:tc>
                <a:tc>
                  <a:txBody>
                    <a:bodyPr/>
                    <a:lstStyle/>
                    <a:p>
                      <a:r>
                        <a:rPr lang="sv-SE" sz="1600" dirty="0" err="1"/>
                        <a:t>Ceftobiprole</a:t>
                      </a:r>
                      <a:endParaRPr lang="sv-SE" sz="1600" dirty="0"/>
                    </a:p>
                  </a:txBody>
                  <a:tcPr/>
                </a:tc>
                <a:tc>
                  <a:txBody>
                    <a:bodyPr/>
                    <a:lstStyle/>
                    <a:p>
                      <a:pPr algn="ctr"/>
                      <a:r>
                        <a:rPr lang="sv-SE" sz="1600" dirty="0"/>
                        <a:t>2</a:t>
                      </a:r>
                    </a:p>
                  </a:txBody>
                  <a:tcPr/>
                </a:tc>
                <a:tc>
                  <a:txBody>
                    <a:bodyPr/>
                    <a:lstStyle/>
                    <a:p>
                      <a:pPr algn="ctr"/>
                      <a:r>
                        <a:rPr lang="sv-SE" sz="1600" dirty="0"/>
                        <a:t>16-17</a:t>
                      </a:r>
                    </a:p>
                  </a:txBody>
                  <a:tcPr/>
                </a:tc>
                <a:extLst>
                  <a:ext uri="{0D108BD9-81ED-4DB2-BD59-A6C34878D82A}">
                    <a16:rowId xmlns="" xmlns:a16="http://schemas.microsoft.com/office/drawing/2014/main" val="2815990395"/>
                  </a:ext>
                </a:extLst>
              </a:tr>
              <a:tr h="244876">
                <a:tc>
                  <a:txBody>
                    <a:bodyPr/>
                    <a:lstStyle/>
                    <a:p>
                      <a:endParaRPr lang="sv-SE" sz="1600" dirty="0"/>
                    </a:p>
                  </a:txBody>
                  <a:tcPr/>
                </a:tc>
                <a:tc>
                  <a:txBody>
                    <a:bodyPr/>
                    <a:lstStyle/>
                    <a:p>
                      <a:r>
                        <a:rPr lang="sv-SE" sz="1600" dirty="0" err="1"/>
                        <a:t>Amikacin</a:t>
                      </a:r>
                      <a:endParaRPr lang="sv-SE" sz="1600" dirty="0"/>
                    </a:p>
                  </a:txBody>
                  <a:tcPr/>
                </a:tc>
                <a:tc>
                  <a:txBody>
                    <a:bodyPr/>
                    <a:lstStyle/>
                    <a:p>
                      <a:pPr algn="ctr"/>
                      <a:r>
                        <a:rPr lang="sv-SE" sz="1600" dirty="0"/>
                        <a:t>16</a:t>
                      </a:r>
                    </a:p>
                  </a:txBody>
                  <a:tcPr/>
                </a:tc>
                <a:tc>
                  <a:txBody>
                    <a:bodyPr/>
                    <a:lstStyle/>
                    <a:p>
                      <a:pPr algn="ctr"/>
                      <a:r>
                        <a:rPr lang="sv-SE" sz="1600" dirty="0"/>
                        <a:t>15-19</a:t>
                      </a:r>
                    </a:p>
                  </a:txBody>
                  <a:tcPr/>
                </a:tc>
                <a:extLst>
                  <a:ext uri="{0D108BD9-81ED-4DB2-BD59-A6C34878D82A}">
                    <a16:rowId xmlns="" xmlns:a16="http://schemas.microsoft.com/office/drawing/2014/main" val="516297442"/>
                  </a:ext>
                </a:extLst>
              </a:tr>
              <a:tr h="370840">
                <a:tc>
                  <a:txBody>
                    <a:bodyPr/>
                    <a:lstStyle/>
                    <a:p>
                      <a:r>
                        <a:rPr lang="sv-SE" sz="1600" i="1" dirty="0"/>
                        <a:t>St. </a:t>
                      </a:r>
                      <a:r>
                        <a:rPr lang="sv-SE" sz="1600" i="1" dirty="0" err="1"/>
                        <a:t>epidermidis</a:t>
                      </a:r>
                      <a:endParaRPr lang="sv-SE" sz="1600" i="1" dirty="0"/>
                    </a:p>
                  </a:txBody>
                  <a:tcPr/>
                </a:tc>
                <a:tc>
                  <a:txBody>
                    <a:bodyPr/>
                    <a:lstStyle/>
                    <a:p>
                      <a:r>
                        <a:rPr lang="sv-SE" sz="1600" dirty="0"/>
                        <a:t>Cefoxitin </a:t>
                      </a:r>
                    </a:p>
                  </a:txBody>
                  <a:tcPr/>
                </a:tc>
                <a:tc>
                  <a:txBody>
                    <a:bodyPr/>
                    <a:lstStyle/>
                    <a:p>
                      <a:pPr algn="ctr"/>
                      <a:r>
                        <a:rPr lang="sv-SE" sz="1600" dirty="0"/>
                        <a:t>-</a:t>
                      </a:r>
                    </a:p>
                  </a:txBody>
                  <a:tcPr/>
                </a:tc>
                <a:tc>
                  <a:txBody>
                    <a:bodyPr/>
                    <a:lstStyle/>
                    <a:p>
                      <a:pPr algn="ctr"/>
                      <a:r>
                        <a:rPr lang="sv-SE" sz="1600" dirty="0"/>
                        <a:t>25-27</a:t>
                      </a:r>
                    </a:p>
                  </a:txBody>
                  <a:tcPr/>
                </a:tc>
                <a:extLst>
                  <a:ext uri="{0D108BD9-81ED-4DB2-BD59-A6C34878D82A}">
                    <a16:rowId xmlns="" xmlns:a16="http://schemas.microsoft.com/office/drawing/2014/main" val="2066715294"/>
                  </a:ext>
                </a:extLst>
              </a:tr>
            </a:tbl>
          </a:graphicData>
        </a:graphic>
      </p:graphicFrame>
      <p:sp>
        <p:nvSpPr>
          <p:cNvPr id="3" name="textruta 2"/>
          <p:cNvSpPr txBox="1"/>
          <p:nvPr/>
        </p:nvSpPr>
        <p:spPr>
          <a:xfrm>
            <a:off x="1995778" y="4052846"/>
            <a:ext cx="4715650" cy="923330"/>
          </a:xfrm>
          <a:prstGeom prst="rect">
            <a:avLst/>
          </a:prstGeom>
          <a:solidFill>
            <a:srgbClr val="FF0000">
              <a:alpha val="30196"/>
            </a:srgbClr>
          </a:solidFill>
        </p:spPr>
        <p:txBody>
          <a:bodyPr wrap="none" rtlCol="0">
            <a:spAutoFit/>
          </a:bodyPr>
          <a:lstStyle/>
          <a:p>
            <a:r>
              <a:rPr lang="sv-SE" sz="5400" b="1" dirty="0" smtClean="0">
                <a:solidFill>
                  <a:schemeClr val="bg1"/>
                </a:solidFill>
              </a:rPr>
              <a:t>Vorläufige </a:t>
            </a:r>
            <a:r>
              <a:rPr lang="sv-SE" sz="5400" b="1" dirty="0">
                <a:solidFill>
                  <a:schemeClr val="bg1"/>
                </a:solidFill>
              </a:rPr>
              <a:t>ATUs</a:t>
            </a:r>
          </a:p>
        </p:txBody>
      </p:sp>
    </p:spTree>
    <p:extLst>
      <p:ext uri="{BB962C8B-B14F-4D97-AF65-F5344CB8AC3E}">
        <p14:creationId xmlns:p14="http://schemas.microsoft.com/office/powerpoint/2010/main" val="14567717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5FB060AF-54DD-9B4C-802C-42B9A46822FE}"/>
              </a:ext>
            </a:extLst>
          </p:cNvPr>
          <p:cNvSpPr>
            <a:spLocks noGrp="1"/>
          </p:cNvSpPr>
          <p:nvPr>
            <p:ph type="title"/>
          </p:nvPr>
        </p:nvSpPr>
        <p:spPr>
          <a:xfrm>
            <a:off x="457200" y="105771"/>
            <a:ext cx="8229600" cy="445374"/>
          </a:xfrm>
        </p:spPr>
        <p:txBody>
          <a:bodyPr>
            <a:noAutofit/>
          </a:bodyPr>
          <a:lstStyle/>
          <a:p>
            <a:r>
              <a:rPr lang="sv-SE" sz="2000" dirty="0" smtClean="0">
                <a:solidFill>
                  <a:schemeClr val="accent5">
                    <a:lumMod val="50000"/>
                  </a:schemeClr>
                </a:solidFill>
              </a:rPr>
              <a:t>Vorläufige </a:t>
            </a:r>
            <a:r>
              <a:rPr lang="sv-SE" sz="2000" dirty="0">
                <a:solidFill>
                  <a:schemeClr val="accent5">
                    <a:lumMod val="50000"/>
                  </a:schemeClr>
                </a:solidFill>
              </a:rPr>
              <a:t>ATUs </a:t>
            </a:r>
            <a:r>
              <a:rPr lang="sv-SE" sz="2000" dirty="0" smtClean="0">
                <a:solidFill>
                  <a:schemeClr val="accent5">
                    <a:lumMod val="50000"/>
                  </a:schemeClr>
                </a:solidFill>
              </a:rPr>
              <a:t>für </a:t>
            </a:r>
            <a:r>
              <a:rPr lang="sv-SE" sz="2000" i="1" dirty="0">
                <a:solidFill>
                  <a:schemeClr val="accent5">
                    <a:lumMod val="50000"/>
                  </a:schemeClr>
                </a:solidFill>
              </a:rPr>
              <a:t>H. </a:t>
            </a:r>
            <a:r>
              <a:rPr lang="sv-SE" sz="2000" i="1" dirty="0" err="1">
                <a:solidFill>
                  <a:schemeClr val="accent5">
                    <a:lumMod val="50000"/>
                  </a:schemeClr>
                </a:solidFill>
              </a:rPr>
              <a:t>influenzae</a:t>
            </a:r>
            <a:endParaRPr lang="sv-SE" sz="2000" i="1" dirty="0">
              <a:solidFill>
                <a:schemeClr val="accent5">
                  <a:lumMod val="50000"/>
                </a:schemeClr>
              </a:solidFill>
            </a:endParaRPr>
          </a:p>
        </p:txBody>
      </p:sp>
      <p:graphicFrame>
        <p:nvGraphicFramePr>
          <p:cNvPr id="6" name="Platshållare för innehåll 5">
            <a:extLst>
              <a:ext uri="{FF2B5EF4-FFF2-40B4-BE49-F238E27FC236}">
                <a16:creationId xmlns="" xmlns:a16="http://schemas.microsoft.com/office/drawing/2014/main" id="{1A3C6FBD-A40F-454A-A340-37DA77DFB67D}"/>
              </a:ext>
            </a:extLst>
          </p:cNvPr>
          <p:cNvGraphicFramePr>
            <a:graphicFrameLocks noGrp="1"/>
          </p:cNvGraphicFramePr>
          <p:nvPr>
            <p:ph sz="half" idx="1"/>
            <p:extLst>
              <p:ext uri="{D42A27DB-BD31-4B8C-83A1-F6EECF244321}">
                <p14:modId xmlns:p14="http://schemas.microsoft.com/office/powerpoint/2010/main" val="3702113757"/>
              </p:ext>
            </p:extLst>
          </p:nvPr>
        </p:nvGraphicFramePr>
        <p:xfrm>
          <a:off x="457200" y="551145"/>
          <a:ext cx="8229600" cy="3205480"/>
        </p:xfrm>
        <a:graphic>
          <a:graphicData uri="http://schemas.openxmlformats.org/drawingml/2006/table">
            <a:tbl>
              <a:tblPr firstRow="1" bandRow="1">
                <a:tableStyleId>{5C22544A-7EE6-4342-B048-85BDC9FD1C3A}</a:tableStyleId>
              </a:tblPr>
              <a:tblGrid>
                <a:gridCol w="1265274">
                  <a:extLst>
                    <a:ext uri="{9D8B030D-6E8A-4147-A177-3AD203B41FA5}">
                      <a16:colId xmlns="" xmlns:a16="http://schemas.microsoft.com/office/drawing/2014/main" val="1887948401"/>
                    </a:ext>
                  </a:extLst>
                </a:gridCol>
                <a:gridCol w="2339163">
                  <a:extLst>
                    <a:ext uri="{9D8B030D-6E8A-4147-A177-3AD203B41FA5}">
                      <a16:colId xmlns="" xmlns:a16="http://schemas.microsoft.com/office/drawing/2014/main" val="2741417862"/>
                    </a:ext>
                  </a:extLst>
                </a:gridCol>
                <a:gridCol w="2009554">
                  <a:extLst>
                    <a:ext uri="{9D8B030D-6E8A-4147-A177-3AD203B41FA5}">
                      <a16:colId xmlns="" xmlns:a16="http://schemas.microsoft.com/office/drawing/2014/main" val="2256631630"/>
                    </a:ext>
                  </a:extLst>
                </a:gridCol>
                <a:gridCol w="2615609">
                  <a:extLst>
                    <a:ext uri="{9D8B030D-6E8A-4147-A177-3AD203B41FA5}">
                      <a16:colId xmlns="" xmlns:a16="http://schemas.microsoft.com/office/drawing/2014/main" val="810730214"/>
                    </a:ext>
                  </a:extLst>
                </a:gridCol>
              </a:tblGrid>
              <a:tr h="201186">
                <a:tc>
                  <a:txBody>
                    <a:bodyPr/>
                    <a:lstStyle/>
                    <a:p>
                      <a:r>
                        <a:rPr lang="sv-SE" dirty="0"/>
                        <a:t>Species</a:t>
                      </a:r>
                    </a:p>
                  </a:txBody>
                  <a:tcPr/>
                </a:tc>
                <a:tc>
                  <a:txBody>
                    <a:bodyPr/>
                    <a:lstStyle/>
                    <a:p>
                      <a:r>
                        <a:rPr lang="sv-SE" dirty="0"/>
                        <a:t>Agent</a:t>
                      </a:r>
                    </a:p>
                  </a:txBody>
                  <a:tcPr/>
                </a:tc>
                <a:tc>
                  <a:txBody>
                    <a:bodyPr/>
                    <a:lstStyle/>
                    <a:p>
                      <a:pPr algn="ctr"/>
                      <a:r>
                        <a:rPr lang="sv-SE" dirty="0"/>
                        <a:t>MIC </a:t>
                      </a:r>
                    </a:p>
                    <a:p>
                      <a:pPr algn="ctr"/>
                      <a:r>
                        <a:rPr lang="sv-SE" sz="1200" dirty="0"/>
                        <a:t>(mg/L, ATU)</a:t>
                      </a:r>
                    </a:p>
                  </a:txBody>
                  <a:tcPr/>
                </a:tc>
                <a:tc>
                  <a:txBody>
                    <a:bodyPr/>
                    <a:lstStyle/>
                    <a:p>
                      <a:pPr algn="ctr"/>
                      <a:r>
                        <a:rPr lang="sv-SE" dirty="0" err="1"/>
                        <a:t>Zone</a:t>
                      </a:r>
                      <a:r>
                        <a:rPr lang="sv-SE" dirty="0"/>
                        <a:t> diameter </a:t>
                      </a:r>
                    </a:p>
                    <a:p>
                      <a:pPr algn="ctr"/>
                      <a:r>
                        <a:rPr lang="sv-SE" sz="1400" dirty="0"/>
                        <a:t>(mm, ATU)</a:t>
                      </a:r>
                    </a:p>
                  </a:txBody>
                  <a:tcPr/>
                </a:tc>
                <a:extLst>
                  <a:ext uri="{0D108BD9-81ED-4DB2-BD59-A6C34878D82A}">
                    <a16:rowId xmlns="" xmlns:a16="http://schemas.microsoft.com/office/drawing/2014/main" val="199184486"/>
                  </a:ext>
                </a:extLst>
              </a:tr>
              <a:tr h="220520">
                <a:tc>
                  <a:txBody>
                    <a:bodyPr/>
                    <a:lstStyle/>
                    <a:p>
                      <a:r>
                        <a:rPr lang="sv-SE" sz="1600" i="1" dirty="0"/>
                        <a:t>H. </a:t>
                      </a:r>
                      <a:r>
                        <a:rPr lang="sv-SE" sz="1600" i="1" dirty="0" err="1"/>
                        <a:t>influenzae</a:t>
                      </a:r>
                      <a:endParaRPr lang="sv-SE" sz="1600" i="1" dirty="0"/>
                    </a:p>
                  </a:txBody>
                  <a:tcPr/>
                </a:tc>
                <a:tc>
                  <a:txBody>
                    <a:bodyPr/>
                    <a:lstStyle/>
                    <a:p>
                      <a:r>
                        <a:rPr lang="sv-SE" sz="1600" dirty="0" err="1"/>
                        <a:t>Ampicillin</a:t>
                      </a:r>
                      <a:endParaRPr lang="sv-SE" sz="1600" dirty="0"/>
                    </a:p>
                  </a:txBody>
                  <a:tcPr/>
                </a:tc>
                <a:tc>
                  <a:txBody>
                    <a:bodyPr/>
                    <a:lstStyle/>
                    <a:p>
                      <a:pPr algn="ctr"/>
                      <a:endParaRPr lang="sv-SE" sz="1600" dirty="0"/>
                    </a:p>
                  </a:txBody>
                  <a:tcPr/>
                </a:tc>
                <a:tc>
                  <a:txBody>
                    <a:bodyPr/>
                    <a:lstStyle/>
                    <a:p>
                      <a:pPr algn="ctr"/>
                      <a:r>
                        <a:rPr lang="sv-SE" sz="1600" dirty="0"/>
                        <a:t>16-19</a:t>
                      </a:r>
                    </a:p>
                  </a:txBody>
                  <a:tcPr/>
                </a:tc>
                <a:extLst>
                  <a:ext uri="{0D108BD9-81ED-4DB2-BD59-A6C34878D82A}">
                    <a16:rowId xmlns="" xmlns:a16="http://schemas.microsoft.com/office/drawing/2014/main" val="2866687883"/>
                  </a:ext>
                </a:extLst>
              </a:tr>
              <a:tr h="242928">
                <a:tc>
                  <a:txBody>
                    <a:bodyPr/>
                    <a:lstStyle/>
                    <a:p>
                      <a:endParaRPr lang="sv-SE" sz="1600" dirty="0"/>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sv-SE" sz="1600" dirty="0" err="1"/>
                        <a:t>Amoxicillin-clavulanic</a:t>
                      </a:r>
                      <a:r>
                        <a:rPr lang="sv-SE" sz="1600" dirty="0"/>
                        <a:t> </a:t>
                      </a:r>
                      <a:r>
                        <a:rPr lang="sv-SE" sz="1600" dirty="0" err="1"/>
                        <a:t>acid</a:t>
                      </a:r>
                      <a:endParaRPr lang="sv-SE" sz="1600" dirty="0"/>
                    </a:p>
                  </a:txBody>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endParaRPr lang="sv-SE" sz="1600" dirty="0"/>
                    </a:p>
                  </a:txBody>
                  <a:tcPr/>
                </a:tc>
                <a:tc>
                  <a:txBody>
                    <a:bodyPr/>
                    <a:lstStyle/>
                    <a:p>
                      <a:pPr algn="ctr"/>
                      <a:r>
                        <a:rPr lang="sv-SE" sz="1600" dirty="0"/>
                        <a:t>14-16</a:t>
                      </a:r>
                    </a:p>
                  </a:txBody>
                  <a:tcPr/>
                </a:tc>
                <a:extLst>
                  <a:ext uri="{0D108BD9-81ED-4DB2-BD59-A6C34878D82A}">
                    <a16:rowId xmlns="" xmlns:a16="http://schemas.microsoft.com/office/drawing/2014/main" val="1499060144"/>
                  </a:ext>
                </a:extLst>
              </a:tr>
              <a:tr h="242928">
                <a:tc>
                  <a:txBody>
                    <a:bodyPr/>
                    <a:lstStyle/>
                    <a:p>
                      <a:endParaRPr lang="sv-SE" sz="1600" dirty="0"/>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sv-SE" sz="1600" dirty="0" err="1"/>
                        <a:t>Piperacillin</a:t>
                      </a:r>
                      <a:r>
                        <a:rPr lang="sv-SE" sz="1600" dirty="0"/>
                        <a:t>-tazobactam</a:t>
                      </a:r>
                    </a:p>
                  </a:txBody>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sv-SE" sz="1600" dirty="0"/>
                        <a:t>0.5</a:t>
                      </a:r>
                    </a:p>
                  </a:txBody>
                  <a:tcPr/>
                </a:tc>
                <a:tc>
                  <a:txBody>
                    <a:bodyPr/>
                    <a:lstStyle/>
                    <a:p>
                      <a:pPr algn="ctr"/>
                      <a:r>
                        <a:rPr lang="sv-SE" sz="1600" dirty="0"/>
                        <a:t>24-27</a:t>
                      </a:r>
                    </a:p>
                  </a:txBody>
                  <a:tcPr/>
                </a:tc>
                <a:extLst>
                  <a:ext uri="{0D108BD9-81ED-4DB2-BD59-A6C34878D82A}">
                    <a16:rowId xmlns="" xmlns:a16="http://schemas.microsoft.com/office/drawing/2014/main" val="1194768732"/>
                  </a:ext>
                </a:extLst>
              </a:tr>
              <a:tr h="215231">
                <a:tc>
                  <a:txBody>
                    <a:bodyPr/>
                    <a:lstStyle/>
                    <a:p>
                      <a:endParaRPr lang="sv-SE" sz="1600" dirty="0"/>
                    </a:p>
                  </a:txBody>
                  <a:tcPr/>
                </a:tc>
                <a:tc>
                  <a:txBody>
                    <a:bodyPr/>
                    <a:lstStyle/>
                    <a:p>
                      <a:r>
                        <a:rPr lang="sv-SE" sz="1600" dirty="0" err="1"/>
                        <a:t>Cefotaxime</a:t>
                      </a:r>
                      <a:endParaRPr lang="sv-SE" sz="1600" dirty="0"/>
                    </a:p>
                  </a:txBody>
                  <a:tcPr/>
                </a:tc>
                <a:tc>
                  <a:txBody>
                    <a:bodyPr/>
                    <a:lstStyle/>
                    <a:p>
                      <a:pPr algn="ctr"/>
                      <a:endParaRPr lang="sv-SE" sz="1600" dirty="0"/>
                    </a:p>
                  </a:txBody>
                  <a:tcPr/>
                </a:tc>
                <a:tc>
                  <a:txBody>
                    <a:bodyPr/>
                    <a:lstStyle/>
                    <a:p>
                      <a:pPr algn="ctr"/>
                      <a:r>
                        <a:rPr lang="sv-SE" sz="1600" dirty="0"/>
                        <a:t>25-27</a:t>
                      </a:r>
                    </a:p>
                  </a:txBody>
                  <a:tcPr/>
                </a:tc>
                <a:extLst>
                  <a:ext uri="{0D108BD9-81ED-4DB2-BD59-A6C34878D82A}">
                    <a16:rowId xmlns="" xmlns:a16="http://schemas.microsoft.com/office/drawing/2014/main" val="467837414"/>
                  </a:ext>
                </a:extLst>
              </a:tr>
              <a:tr h="257750">
                <a:tc>
                  <a:txBody>
                    <a:bodyPr/>
                    <a:lstStyle/>
                    <a:p>
                      <a:endParaRPr lang="sv-SE" sz="1600" dirty="0"/>
                    </a:p>
                  </a:txBody>
                  <a:tcPr/>
                </a:tc>
                <a:tc>
                  <a:txBody>
                    <a:bodyPr/>
                    <a:lstStyle/>
                    <a:p>
                      <a:r>
                        <a:rPr lang="sv-SE" sz="1600" dirty="0" err="1"/>
                        <a:t>Ceftriaxone</a:t>
                      </a:r>
                      <a:endParaRPr lang="sv-SE" sz="1600" dirty="0"/>
                    </a:p>
                  </a:txBody>
                  <a:tcPr/>
                </a:tc>
                <a:tc>
                  <a:txBody>
                    <a:bodyPr/>
                    <a:lstStyle/>
                    <a:p>
                      <a:pPr algn="ctr"/>
                      <a:endParaRPr lang="sv-SE" sz="1600" dirty="0"/>
                    </a:p>
                  </a:txBody>
                  <a:tcPr/>
                </a:tc>
                <a:tc>
                  <a:txBody>
                    <a:bodyPr/>
                    <a:lstStyle/>
                    <a:p>
                      <a:pPr algn="ctr"/>
                      <a:r>
                        <a:rPr lang="sv-SE" sz="1600" dirty="0"/>
                        <a:t>31-33</a:t>
                      </a:r>
                    </a:p>
                  </a:txBody>
                  <a:tcPr/>
                </a:tc>
                <a:extLst>
                  <a:ext uri="{0D108BD9-81ED-4DB2-BD59-A6C34878D82A}">
                    <a16:rowId xmlns="" xmlns:a16="http://schemas.microsoft.com/office/drawing/2014/main" val="3655866799"/>
                  </a:ext>
                </a:extLst>
              </a:tr>
              <a:tr h="370840">
                <a:tc>
                  <a:txBody>
                    <a:bodyPr/>
                    <a:lstStyle/>
                    <a:p>
                      <a:endParaRPr lang="sv-SE" sz="1600" dirty="0"/>
                    </a:p>
                  </a:txBody>
                  <a:tcPr/>
                </a:tc>
                <a:tc>
                  <a:txBody>
                    <a:bodyPr/>
                    <a:lstStyle/>
                    <a:p>
                      <a:r>
                        <a:rPr lang="sv-SE" sz="1600" dirty="0" err="1"/>
                        <a:t>Cefuroxime</a:t>
                      </a:r>
                      <a:r>
                        <a:rPr lang="sv-SE" sz="1600" dirty="0"/>
                        <a:t> (iv and oral)</a:t>
                      </a:r>
                    </a:p>
                  </a:txBody>
                  <a:tcPr/>
                </a:tc>
                <a:tc>
                  <a:txBody>
                    <a:bodyPr/>
                    <a:lstStyle/>
                    <a:p>
                      <a:pPr algn="ctr"/>
                      <a:r>
                        <a:rPr lang="sv-SE" sz="1600" dirty="0"/>
                        <a:t>2</a:t>
                      </a:r>
                    </a:p>
                  </a:txBody>
                  <a:tcPr/>
                </a:tc>
                <a:tc>
                  <a:txBody>
                    <a:bodyPr/>
                    <a:lstStyle/>
                    <a:p>
                      <a:pPr algn="ctr"/>
                      <a:r>
                        <a:rPr lang="sv-SE" sz="1600" dirty="0"/>
                        <a:t>25-27</a:t>
                      </a:r>
                    </a:p>
                  </a:txBody>
                  <a:tcPr/>
                </a:tc>
                <a:extLst>
                  <a:ext uri="{0D108BD9-81ED-4DB2-BD59-A6C34878D82A}">
                    <a16:rowId xmlns="" xmlns:a16="http://schemas.microsoft.com/office/drawing/2014/main" val="4254700807"/>
                  </a:ext>
                </a:extLst>
              </a:tr>
              <a:tr h="242580">
                <a:tc>
                  <a:txBody>
                    <a:bodyPr/>
                    <a:lstStyle/>
                    <a:p>
                      <a:endParaRPr lang="sv-SE" sz="1600" dirty="0"/>
                    </a:p>
                  </a:txBody>
                  <a:tcPr/>
                </a:tc>
                <a:tc>
                  <a:txBody>
                    <a:bodyPr/>
                    <a:lstStyle/>
                    <a:p>
                      <a:r>
                        <a:rPr lang="sv-SE" sz="1600" dirty="0" err="1"/>
                        <a:t>Cefepime</a:t>
                      </a:r>
                      <a:r>
                        <a:rPr lang="sv-SE" sz="1600" dirty="0"/>
                        <a:t>, </a:t>
                      </a:r>
                      <a:r>
                        <a:rPr lang="sv-SE" sz="1600" dirty="0" err="1"/>
                        <a:t>Cefpodoxime</a:t>
                      </a:r>
                      <a:r>
                        <a:rPr lang="sv-SE" sz="1600" dirty="0"/>
                        <a:t> and </a:t>
                      </a:r>
                      <a:r>
                        <a:rPr lang="sv-SE" sz="1600" dirty="0" err="1"/>
                        <a:t>Imipenem</a:t>
                      </a:r>
                      <a:endParaRPr lang="sv-SE" sz="1600" dirty="0"/>
                    </a:p>
                  </a:txBody>
                  <a:tcPr/>
                </a:tc>
                <a:tc>
                  <a:txBody>
                    <a:bodyPr/>
                    <a:lstStyle/>
                    <a:p>
                      <a:pPr algn="ctr"/>
                      <a:endParaRPr lang="sv-SE" sz="1600" dirty="0"/>
                    </a:p>
                  </a:txBody>
                  <a:tcPr/>
                </a:tc>
                <a:tc>
                  <a:txBody>
                    <a:bodyPr/>
                    <a:lstStyle/>
                    <a:p>
                      <a:pPr algn="ctr"/>
                      <a:r>
                        <a:rPr lang="sv-SE" sz="1600" dirty="0" err="1"/>
                        <a:t>See</a:t>
                      </a:r>
                      <a:r>
                        <a:rPr lang="sv-SE" sz="1600" baseline="0" dirty="0"/>
                        <a:t> </a:t>
                      </a:r>
                      <a:r>
                        <a:rPr lang="sv-SE" sz="1600" baseline="0" dirty="0" err="1"/>
                        <a:t>flow</a:t>
                      </a:r>
                      <a:r>
                        <a:rPr lang="sv-SE" sz="1600" baseline="0" dirty="0"/>
                        <a:t> </a:t>
                      </a:r>
                      <a:r>
                        <a:rPr lang="sv-SE" sz="1600" baseline="0" dirty="0" err="1"/>
                        <a:t>chart</a:t>
                      </a:r>
                      <a:endParaRPr lang="sv-SE" sz="1600" dirty="0"/>
                    </a:p>
                  </a:txBody>
                  <a:tcPr/>
                </a:tc>
                <a:extLst>
                  <a:ext uri="{0D108BD9-81ED-4DB2-BD59-A6C34878D82A}">
                    <a16:rowId xmlns="" xmlns:a16="http://schemas.microsoft.com/office/drawing/2014/main" val="1236028560"/>
                  </a:ext>
                </a:extLst>
              </a:tr>
            </a:tbl>
          </a:graphicData>
        </a:graphic>
      </p:graphicFrame>
      <p:sp>
        <p:nvSpPr>
          <p:cNvPr id="4" name="textruta 3"/>
          <p:cNvSpPr txBox="1"/>
          <p:nvPr/>
        </p:nvSpPr>
        <p:spPr>
          <a:xfrm>
            <a:off x="1884459" y="3856383"/>
            <a:ext cx="4715650" cy="923330"/>
          </a:xfrm>
          <a:prstGeom prst="rect">
            <a:avLst/>
          </a:prstGeom>
          <a:solidFill>
            <a:srgbClr val="FF0000">
              <a:alpha val="30196"/>
            </a:srgbClr>
          </a:solidFill>
        </p:spPr>
        <p:txBody>
          <a:bodyPr wrap="none" rtlCol="0">
            <a:spAutoFit/>
          </a:bodyPr>
          <a:lstStyle/>
          <a:p>
            <a:r>
              <a:rPr lang="sv-SE" sz="5400" b="1" dirty="0" smtClean="0">
                <a:solidFill>
                  <a:schemeClr val="bg1"/>
                </a:solidFill>
              </a:rPr>
              <a:t>Vorläufige </a:t>
            </a:r>
            <a:r>
              <a:rPr lang="sv-SE" sz="5400" b="1" dirty="0">
                <a:solidFill>
                  <a:schemeClr val="bg1"/>
                </a:solidFill>
              </a:rPr>
              <a:t>ATUs</a:t>
            </a:r>
          </a:p>
        </p:txBody>
      </p:sp>
    </p:spTree>
    <p:extLst>
      <p:ext uri="{BB962C8B-B14F-4D97-AF65-F5344CB8AC3E}">
        <p14:creationId xmlns:p14="http://schemas.microsoft.com/office/powerpoint/2010/main" val="7410862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EB48B016-5CAD-C742-BEF9-72A1CD805355}"/>
              </a:ext>
            </a:extLst>
          </p:cNvPr>
          <p:cNvSpPr>
            <a:spLocks noGrp="1"/>
          </p:cNvSpPr>
          <p:nvPr>
            <p:ph type="title"/>
          </p:nvPr>
        </p:nvSpPr>
        <p:spPr>
          <a:xfrm>
            <a:off x="233915" y="35851"/>
            <a:ext cx="8739963" cy="857250"/>
          </a:xfrm>
        </p:spPr>
        <p:txBody>
          <a:bodyPr>
            <a:noAutofit/>
          </a:bodyPr>
          <a:lstStyle/>
          <a:p>
            <a:r>
              <a:rPr lang="sv-SE" sz="2800" dirty="0" smtClean="0">
                <a:solidFill>
                  <a:schemeClr val="accent5">
                    <a:lumMod val="50000"/>
                  </a:schemeClr>
                </a:solidFill>
              </a:rPr>
              <a:t>Wie kann eine ATU in die Laborpraxis integriert werden?</a:t>
            </a:r>
            <a:endParaRPr lang="sv-SE" sz="2800" dirty="0">
              <a:solidFill>
                <a:schemeClr val="accent5">
                  <a:lumMod val="50000"/>
                </a:schemeClr>
              </a:solidFill>
            </a:endParaRPr>
          </a:p>
        </p:txBody>
      </p:sp>
      <p:sp>
        <p:nvSpPr>
          <p:cNvPr id="3" name="Platshållare för innehåll 2">
            <a:extLst>
              <a:ext uri="{FF2B5EF4-FFF2-40B4-BE49-F238E27FC236}">
                <a16:creationId xmlns="" xmlns:a16="http://schemas.microsoft.com/office/drawing/2014/main" id="{9B0E6887-6873-5B47-BC15-100E53772545}"/>
              </a:ext>
            </a:extLst>
          </p:cNvPr>
          <p:cNvSpPr>
            <a:spLocks noGrp="1"/>
          </p:cNvSpPr>
          <p:nvPr>
            <p:ph idx="1"/>
          </p:nvPr>
        </p:nvSpPr>
        <p:spPr>
          <a:xfrm>
            <a:off x="233915" y="914400"/>
            <a:ext cx="8835657" cy="3732029"/>
          </a:xfrm>
          <a:ln>
            <a:solidFill>
              <a:schemeClr val="accent5">
                <a:lumMod val="50000"/>
              </a:schemeClr>
            </a:solidFill>
          </a:ln>
        </p:spPr>
        <p:txBody>
          <a:bodyPr>
            <a:normAutofit fontScale="70000" lnSpcReduction="20000"/>
          </a:bodyPr>
          <a:lstStyle/>
          <a:p>
            <a:r>
              <a:rPr lang="sv-SE" sz="2400" dirty="0" smtClean="0"/>
              <a:t>Labore </a:t>
            </a:r>
            <a:r>
              <a:rPr lang="sv-SE" sz="2400" b="1" dirty="0" smtClean="0"/>
              <a:t>ohne oder mit unzureichender IT Unterstützung </a:t>
            </a:r>
            <a:r>
              <a:rPr lang="sv-SE" sz="2400" dirty="0"/>
              <a:t>(</a:t>
            </a:r>
            <a:r>
              <a:rPr lang="sv-SE" sz="2400" dirty="0" smtClean="0"/>
              <a:t>manuelle </a:t>
            </a:r>
            <a:r>
              <a:rPr lang="sv-SE" sz="2400" b="1" dirty="0"/>
              <a:t>S</a:t>
            </a:r>
            <a:r>
              <a:rPr lang="sv-SE" sz="2400" dirty="0"/>
              <a:t> ,</a:t>
            </a:r>
            <a:r>
              <a:rPr lang="sv-SE" sz="2400" b="1" dirty="0"/>
              <a:t>I</a:t>
            </a:r>
            <a:r>
              <a:rPr lang="sv-SE" sz="2400" dirty="0"/>
              <a:t> </a:t>
            </a:r>
            <a:r>
              <a:rPr lang="sv-SE" sz="2400" dirty="0" smtClean="0"/>
              <a:t>und </a:t>
            </a:r>
            <a:r>
              <a:rPr lang="sv-SE" sz="2400" b="1" dirty="0"/>
              <a:t>R</a:t>
            </a:r>
            <a:r>
              <a:rPr lang="sv-SE" sz="2400" dirty="0"/>
              <a:t> </a:t>
            </a:r>
            <a:r>
              <a:rPr lang="sv-SE" sz="2400" dirty="0" smtClean="0"/>
              <a:t>Kategorisierung von MHK- oder Agardiffusions-Resultaten) </a:t>
            </a:r>
            <a:endParaRPr lang="sv-SE" sz="2400" dirty="0"/>
          </a:p>
          <a:p>
            <a:pPr lvl="1"/>
            <a:r>
              <a:rPr lang="sv-SE" sz="2000" dirty="0" smtClean="0"/>
              <a:t>Liste von Spezies/Antibiotika mit ATUs mit Vorgaben zur Umsetzung. </a:t>
            </a:r>
            <a:endParaRPr lang="sv-SE" sz="2000" dirty="0"/>
          </a:p>
          <a:p>
            <a:r>
              <a:rPr lang="sv-SE" sz="2400" dirty="0" smtClean="0"/>
              <a:t>Labore </a:t>
            </a:r>
            <a:r>
              <a:rPr lang="sv-SE" sz="2400" b="1" dirty="0" smtClean="0"/>
              <a:t>mit </a:t>
            </a:r>
            <a:r>
              <a:rPr lang="sv-SE" sz="2400" b="1" dirty="0"/>
              <a:t>IT </a:t>
            </a:r>
            <a:r>
              <a:rPr lang="sv-SE" sz="2400" b="1" dirty="0" smtClean="0"/>
              <a:t>Unterstützung </a:t>
            </a:r>
            <a:r>
              <a:rPr lang="sv-SE" sz="2400" dirty="0" smtClean="0"/>
              <a:t>(automatische </a:t>
            </a:r>
            <a:r>
              <a:rPr lang="sv-SE" sz="2400" b="1" dirty="0" smtClean="0"/>
              <a:t>S</a:t>
            </a:r>
            <a:r>
              <a:rPr lang="sv-SE" sz="2400" dirty="0" smtClean="0"/>
              <a:t> </a:t>
            </a:r>
            <a:r>
              <a:rPr lang="sv-SE" sz="2400" dirty="0"/>
              <a:t>,</a:t>
            </a:r>
            <a:r>
              <a:rPr lang="sv-SE" sz="2400" b="1" dirty="0"/>
              <a:t>I</a:t>
            </a:r>
            <a:r>
              <a:rPr lang="sv-SE" sz="2400" dirty="0"/>
              <a:t> </a:t>
            </a:r>
            <a:r>
              <a:rPr lang="sv-SE" sz="2400" dirty="0" smtClean="0"/>
              <a:t>und </a:t>
            </a:r>
            <a:r>
              <a:rPr lang="sv-SE" sz="2400" b="1" dirty="0"/>
              <a:t>R</a:t>
            </a:r>
            <a:r>
              <a:rPr lang="sv-SE" sz="2400" dirty="0"/>
              <a:t> </a:t>
            </a:r>
            <a:r>
              <a:rPr lang="sv-SE" sz="2400" dirty="0" smtClean="0"/>
              <a:t>Kategorisierung bei Eingabe von MHK- oder Agardiffusions-Resultaten)</a:t>
            </a:r>
            <a:endParaRPr lang="sv-SE" sz="2400" dirty="0"/>
          </a:p>
          <a:p>
            <a:pPr lvl="1"/>
            <a:r>
              <a:rPr lang="sv-SE" sz="2000" dirty="0" smtClean="0"/>
              <a:t>Weiterentwicklung der Software mit Einsatz von WENN/DANN Algorithmen wie:</a:t>
            </a:r>
            <a:r>
              <a:rPr lang="sv-SE" sz="2000" dirty="0"/>
              <a:t/>
            </a:r>
            <a:br>
              <a:rPr lang="sv-SE" sz="2000" dirty="0"/>
            </a:br>
            <a:r>
              <a:rPr lang="sv-SE" sz="2000" dirty="0" smtClean="0"/>
              <a:t>WENN </a:t>
            </a:r>
            <a:r>
              <a:rPr lang="sv-SE" sz="2000" i="1" dirty="0"/>
              <a:t>S. aureus </a:t>
            </a:r>
            <a:r>
              <a:rPr lang="sv-SE" sz="2000" dirty="0" smtClean="0"/>
              <a:t>UND Ceftarolin MHK </a:t>
            </a:r>
            <a:r>
              <a:rPr lang="sv-SE" sz="2000" dirty="0"/>
              <a:t>1 </a:t>
            </a:r>
            <a:r>
              <a:rPr lang="sv-SE" sz="2000" dirty="0" smtClean="0"/>
              <a:t>mg/l </a:t>
            </a:r>
            <a:r>
              <a:rPr lang="sv-SE" sz="2000" dirty="0"/>
              <a:t>(</a:t>
            </a:r>
            <a:r>
              <a:rPr lang="sv-SE" sz="2000" dirty="0" smtClean="0"/>
              <a:t>oder Hemmhof </a:t>
            </a:r>
            <a:r>
              <a:rPr lang="sv-SE" sz="2000" dirty="0"/>
              <a:t>19-20 mm), </a:t>
            </a:r>
            <a:r>
              <a:rPr lang="sv-SE" sz="2000" dirty="0" smtClean="0"/>
              <a:t>DANN  Verfahren*…”</a:t>
            </a:r>
            <a:r>
              <a:rPr lang="sv-SE" sz="2000" dirty="0"/>
              <a:t/>
            </a:r>
            <a:br>
              <a:rPr lang="sv-SE" sz="2000" dirty="0"/>
            </a:br>
            <a:r>
              <a:rPr lang="sv-SE" sz="2000" dirty="0" smtClean="0"/>
              <a:t>WENN </a:t>
            </a:r>
            <a:r>
              <a:rPr lang="sv-SE" sz="2000" i="1" dirty="0"/>
              <a:t>E. coli </a:t>
            </a:r>
            <a:r>
              <a:rPr lang="sv-SE" sz="2000" dirty="0" smtClean="0"/>
              <a:t>UND Piperacillin-Tazobactam MHK </a:t>
            </a:r>
            <a:r>
              <a:rPr lang="sv-SE" sz="2000" dirty="0"/>
              <a:t>16 </a:t>
            </a:r>
            <a:r>
              <a:rPr lang="sv-SE" sz="2000" dirty="0" smtClean="0"/>
              <a:t>mg/l </a:t>
            </a:r>
            <a:r>
              <a:rPr lang="sv-SE" sz="2000" dirty="0"/>
              <a:t>(</a:t>
            </a:r>
            <a:r>
              <a:rPr lang="sv-SE" sz="2000" dirty="0" smtClean="0"/>
              <a:t>oder Hemmhof </a:t>
            </a:r>
            <a:r>
              <a:rPr lang="sv-SE" sz="2000" dirty="0"/>
              <a:t>18 – 19), </a:t>
            </a:r>
            <a:r>
              <a:rPr lang="sv-SE" sz="2000" dirty="0" smtClean="0"/>
              <a:t>DANN Verfahren*...”</a:t>
            </a:r>
            <a:endParaRPr lang="sv-SE" sz="2000" dirty="0"/>
          </a:p>
          <a:p>
            <a:pPr marL="0" indent="0">
              <a:buNone/>
            </a:pPr>
            <a:r>
              <a:rPr lang="sv-SE" sz="2400" dirty="0"/>
              <a:t/>
            </a:r>
            <a:br>
              <a:rPr lang="sv-SE" sz="2400" dirty="0"/>
            </a:br>
            <a:r>
              <a:rPr lang="sv-SE" sz="2400" dirty="0" smtClean="0"/>
              <a:t>Das Prinzip ist unabhängig von der verwendeten Methode, aber es gibt u.U. Nur für eine Methode eine ATU.</a:t>
            </a:r>
            <a:endParaRPr lang="sv-SE" sz="2400" dirty="0"/>
          </a:p>
          <a:p>
            <a:r>
              <a:rPr lang="sv-SE" sz="2400" dirty="0" smtClean="0"/>
              <a:t>Agardiffusion </a:t>
            </a:r>
            <a:endParaRPr lang="sv-SE" sz="2400" dirty="0"/>
          </a:p>
          <a:p>
            <a:r>
              <a:rPr lang="sv-SE" sz="2400" dirty="0" smtClean="0"/>
              <a:t>MHK-Bestimmung</a:t>
            </a:r>
            <a:endParaRPr lang="sv-SE" sz="2400" dirty="0"/>
          </a:p>
          <a:p>
            <a:r>
              <a:rPr lang="sv-SE" sz="2400" dirty="0" smtClean="0"/>
              <a:t>(Semi-) automatisierteGeräte zur Empfindlichkeitsprüfung</a:t>
            </a:r>
            <a:endParaRPr lang="sv-SE" sz="2400" dirty="0"/>
          </a:p>
        </p:txBody>
      </p:sp>
      <p:sp>
        <p:nvSpPr>
          <p:cNvPr id="5" name="textruta 4">
            <a:extLst>
              <a:ext uri="{FF2B5EF4-FFF2-40B4-BE49-F238E27FC236}">
                <a16:creationId xmlns="" xmlns:a16="http://schemas.microsoft.com/office/drawing/2014/main" id="{1DCA4947-C23C-C343-9E29-72AA54E6A176}"/>
              </a:ext>
            </a:extLst>
          </p:cNvPr>
          <p:cNvSpPr txBox="1"/>
          <p:nvPr/>
        </p:nvSpPr>
        <p:spPr>
          <a:xfrm>
            <a:off x="636885" y="4646429"/>
            <a:ext cx="7870231" cy="369332"/>
          </a:xfrm>
          <a:prstGeom prst="rect">
            <a:avLst/>
          </a:prstGeom>
          <a:noFill/>
        </p:spPr>
        <p:txBody>
          <a:bodyPr wrap="none" rtlCol="0">
            <a:spAutoFit/>
          </a:bodyPr>
          <a:lstStyle/>
          <a:p>
            <a:r>
              <a:rPr lang="sv-SE" dirty="0" smtClean="0"/>
              <a:t>*Verfahren kann unterschiedlich sein </a:t>
            </a:r>
            <a:r>
              <a:rPr lang="sv-SE" dirty="0"/>
              <a:t>– </a:t>
            </a:r>
            <a:r>
              <a:rPr lang="sv-SE" dirty="0" smtClean="0"/>
              <a:t>siehe die nächsten Folien mit Vorschlägen!</a:t>
            </a:r>
            <a:endParaRPr lang="sv-SE" dirty="0"/>
          </a:p>
        </p:txBody>
      </p:sp>
    </p:spTree>
    <p:extLst>
      <p:ext uri="{BB962C8B-B14F-4D97-AF65-F5344CB8AC3E}">
        <p14:creationId xmlns:p14="http://schemas.microsoft.com/office/powerpoint/2010/main" val="21641306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30E1A12D-BDC2-E646-AECA-9BA783668479}"/>
              </a:ext>
            </a:extLst>
          </p:cNvPr>
          <p:cNvSpPr>
            <a:spLocks noGrp="1"/>
          </p:cNvSpPr>
          <p:nvPr>
            <p:ph type="title"/>
          </p:nvPr>
        </p:nvSpPr>
        <p:spPr/>
        <p:txBody>
          <a:bodyPr>
            <a:normAutofit/>
          </a:bodyPr>
          <a:lstStyle/>
          <a:p>
            <a:r>
              <a:rPr lang="sv-SE" sz="2800" dirty="0" smtClean="0">
                <a:solidFill>
                  <a:schemeClr val="accent5">
                    <a:lumMod val="50000"/>
                  </a:schemeClr>
                </a:solidFill>
              </a:rPr>
              <a:t>Agardiffusion </a:t>
            </a:r>
            <a:r>
              <a:rPr lang="sv-SE" sz="2800" dirty="0">
                <a:solidFill>
                  <a:schemeClr val="accent5">
                    <a:lumMod val="50000"/>
                  </a:schemeClr>
                </a:solidFill>
              </a:rPr>
              <a:t>(ATU)</a:t>
            </a:r>
          </a:p>
        </p:txBody>
      </p:sp>
      <p:sp>
        <p:nvSpPr>
          <p:cNvPr id="3" name="Platshållare för innehåll 2">
            <a:extLst>
              <a:ext uri="{FF2B5EF4-FFF2-40B4-BE49-F238E27FC236}">
                <a16:creationId xmlns="" xmlns:a16="http://schemas.microsoft.com/office/drawing/2014/main" id="{B15EDA34-647A-1544-9F42-12C0C2FD9094}"/>
              </a:ext>
            </a:extLst>
          </p:cNvPr>
          <p:cNvSpPr>
            <a:spLocks noGrp="1"/>
          </p:cNvSpPr>
          <p:nvPr>
            <p:ph idx="1"/>
          </p:nvPr>
        </p:nvSpPr>
        <p:spPr>
          <a:ln>
            <a:solidFill>
              <a:schemeClr val="tx2">
                <a:lumMod val="75000"/>
              </a:schemeClr>
            </a:solidFill>
          </a:ln>
        </p:spPr>
        <p:txBody>
          <a:bodyPr>
            <a:normAutofit lnSpcReduction="10000"/>
          </a:bodyPr>
          <a:lstStyle/>
          <a:p>
            <a:r>
              <a:rPr lang="sv-SE" sz="2400" dirty="0" smtClean="0"/>
              <a:t>Bei computer-unterstützter Übertragung und Kategorisierung von Hemmhofdiametern :</a:t>
            </a:r>
            <a:endParaRPr lang="sv-SE" sz="2400" dirty="0"/>
          </a:p>
          <a:p>
            <a:pPr lvl="1"/>
            <a:r>
              <a:rPr lang="sv-SE" sz="2000" dirty="0" smtClean="0"/>
              <a:t>Einführung von ATUs (für Spezies</a:t>
            </a:r>
            <a:r>
              <a:rPr lang="sv-SE" sz="2000" dirty="0"/>
              <a:t>, </a:t>
            </a:r>
            <a:r>
              <a:rPr lang="sv-SE" sz="2000" dirty="0" smtClean="0"/>
              <a:t>Antibiotikum, ATU Intervall/MHK) zur Erzeugung von:</a:t>
            </a:r>
            <a:endParaRPr lang="sv-SE" sz="2000" dirty="0"/>
          </a:p>
          <a:p>
            <a:pPr lvl="2"/>
            <a:r>
              <a:rPr lang="sv-SE" sz="1600" dirty="0"/>
              <a:t>”</a:t>
            </a:r>
            <a:r>
              <a:rPr lang="sv-SE" sz="1600" dirty="0" smtClean="0"/>
              <a:t>Warnhinweis”  (akustisch, optisch, Hervorhebung im Protokoll, </a:t>
            </a:r>
            <a:r>
              <a:rPr lang="sv-SE" sz="1600" dirty="0"/>
              <a:t>….)</a:t>
            </a:r>
          </a:p>
          <a:p>
            <a:pPr lvl="2"/>
            <a:r>
              <a:rPr lang="sv-SE" sz="1600" dirty="0" smtClean="0"/>
              <a:t>Blockierung der automatisierten Interpretation mit Aufforderung zur manuellen Eingabe.</a:t>
            </a:r>
            <a:endParaRPr lang="sv-SE" sz="1600" dirty="0"/>
          </a:p>
          <a:p>
            <a:r>
              <a:rPr lang="sv-SE" sz="2400" dirty="0" smtClean="0"/>
              <a:t>Bei manueller Übertragung: </a:t>
            </a:r>
          </a:p>
          <a:p>
            <a:pPr lvl="1"/>
            <a:r>
              <a:rPr lang="sv-SE" sz="2000" dirty="0" smtClean="0"/>
              <a:t>Erstellung einer Liste mit ATUs oder Verwendung der EUCAST </a:t>
            </a:r>
            <a:r>
              <a:rPr lang="sv-SE" sz="2000" dirty="0"/>
              <a:t>breakpoint </a:t>
            </a:r>
            <a:r>
              <a:rPr lang="sv-SE" sz="2000" dirty="0" smtClean="0"/>
              <a:t>Tabelle.</a:t>
            </a:r>
            <a:endParaRPr lang="sv-SE" sz="2000" dirty="0"/>
          </a:p>
        </p:txBody>
      </p:sp>
      <p:sp>
        <p:nvSpPr>
          <p:cNvPr id="4" name="Platshållare för sidfot 3">
            <a:extLst>
              <a:ext uri="{FF2B5EF4-FFF2-40B4-BE49-F238E27FC236}">
                <a16:creationId xmlns="" xmlns:a16="http://schemas.microsoft.com/office/drawing/2014/main" id="{00D7739A-7E06-6246-9BD8-6FEDA44051D8}"/>
              </a:ext>
            </a:extLst>
          </p:cNvPr>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spTree>
    <p:extLst>
      <p:ext uri="{BB962C8B-B14F-4D97-AF65-F5344CB8AC3E}">
        <p14:creationId xmlns:p14="http://schemas.microsoft.com/office/powerpoint/2010/main" val="4183588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 xmlns:a16="http://schemas.microsoft.com/office/drawing/2014/main" id="{ECD10405-5834-2646-9020-60F18C2E94A1}"/>
              </a:ext>
            </a:extLst>
          </p:cNvPr>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pic>
        <p:nvPicPr>
          <p:cNvPr id="5" name="Bildobjekt 4">
            <a:extLst>
              <a:ext uri="{FF2B5EF4-FFF2-40B4-BE49-F238E27FC236}">
                <a16:creationId xmlns="" xmlns:a16="http://schemas.microsoft.com/office/drawing/2014/main" id="{9533F4E2-2DD0-404F-8FC4-99C5141717C5}"/>
              </a:ext>
            </a:extLst>
          </p:cNvPr>
          <p:cNvPicPr>
            <a:picLocks noChangeAspect="1"/>
          </p:cNvPicPr>
          <p:nvPr/>
        </p:nvPicPr>
        <p:blipFill>
          <a:blip r:embed="rId2"/>
          <a:stretch>
            <a:fillRect/>
          </a:stretch>
        </p:blipFill>
        <p:spPr>
          <a:xfrm>
            <a:off x="1578279" y="52062"/>
            <a:ext cx="6111291" cy="5041334"/>
          </a:xfrm>
          <a:prstGeom prst="rect">
            <a:avLst/>
          </a:prstGeom>
          <a:ln>
            <a:solidFill>
              <a:schemeClr val="tx1"/>
            </a:solidFill>
          </a:ln>
        </p:spPr>
      </p:pic>
      <p:sp>
        <p:nvSpPr>
          <p:cNvPr id="6" name="Rubrik 1">
            <a:extLst>
              <a:ext uri="{FF2B5EF4-FFF2-40B4-BE49-F238E27FC236}">
                <a16:creationId xmlns="" xmlns:a16="http://schemas.microsoft.com/office/drawing/2014/main" id="{E6A8CD11-3853-5147-B433-45645FD57BA4}"/>
              </a:ext>
            </a:extLst>
          </p:cNvPr>
          <p:cNvSpPr txBox="1">
            <a:spLocks/>
          </p:cNvSpPr>
          <p:nvPr/>
        </p:nvSpPr>
        <p:spPr>
          <a:xfrm>
            <a:off x="439476" y="481338"/>
            <a:ext cx="825798" cy="372915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a:scene3d>
            <a:camera prst="orthographicFront">
              <a:rot lat="0" lon="5400000" rev="0"/>
            </a:camera>
            <a:lightRig rig="threePt" dir="t"/>
          </a:scene3d>
          <a:sp3d/>
        </p:spPr>
        <p:txBody>
          <a:bodyPr vert="vert270" lIns="91440" tIns="45720" rIns="91440" bIns="45720" rtlCol="0" anchor="ctr">
            <a:noAutofit/>
            <a:flatTx/>
          </a:bodyPr>
          <a:lstStyle>
            <a:lvl1pPr algn="ctr" defTabSz="457189" rtl="0" eaLnBrk="1" latinLnBrk="0" hangingPunct="1">
              <a:spcBef>
                <a:spcPct val="0"/>
              </a:spcBef>
              <a:buNone/>
              <a:defRPr sz="4400" kern="1200">
                <a:solidFill>
                  <a:schemeClr val="tx1"/>
                </a:solidFill>
                <a:latin typeface="+mj-lt"/>
                <a:ea typeface="+mj-ea"/>
                <a:cs typeface="+mj-cs"/>
              </a:defRPr>
            </a:lvl1pPr>
          </a:lstStyle>
          <a:p>
            <a:r>
              <a:rPr lang="sv-SE" sz="2400" dirty="0"/>
              <a:t>Definitions 2002 – 2018 </a:t>
            </a:r>
            <a:br>
              <a:rPr lang="sv-SE" sz="2400" dirty="0"/>
            </a:br>
            <a:r>
              <a:rPr lang="sv-SE" sz="2400" dirty="0"/>
              <a:t>(”the old definition”)</a:t>
            </a:r>
          </a:p>
        </p:txBody>
      </p:sp>
    </p:spTree>
    <p:extLst>
      <p:ext uri="{BB962C8B-B14F-4D97-AF65-F5344CB8AC3E}">
        <p14:creationId xmlns:p14="http://schemas.microsoft.com/office/powerpoint/2010/main" val="29519296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ED4F4810-AE2D-004F-91EC-956FC2929328}"/>
              </a:ext>
            </a:extLst>
          </p:cNvPr>
          <p:cNvSpPr>
            <a:spLocks noGrp="1"/>
          </p:cNvSpPr>
          <p:nvPr>
            <p:ph type="title"/>
          </p:nvPr>
        </p:nvSpPr>
        <p:spPr/>
        <p:txBody>
          <a:bodyPr>
            <a:normAutofit/>
          </a:bodyPr>
          <a:lstStyle/>
          <a:p>
            <a:r>
              <a:rPr lang="sv-SE" sz="2800" dirty="0" smtClean="0">
                <a:solidFill>
                  <a:schemeClr val="accent5">
                    <a:lumMod val="50000"/>
                  </a:schemeClr>
                </a:solidFill>
              </a:rPr>
              <a:t>MHK Bestimmung</a:t>
            </a:r>
            <a:endParaRPr lang="sv-SE" sz="2800" dirty="0">
              <a:solidFill>
                <a:schemeClr val="accent5">
                  <a:lumMod val="50000"/>
                </a:schemeClr>
              </a:solidFill>
            </a:endParaRPr>
          </a:p>
        </p:txBody>
      </p:sp>
      <p:sp>
        <p:nvSpPr>
          <p:cNvPr id="3" name="Platshållare för innehåll 2">
            <a:extLst>
              <a:ext uri="{FF2B5EF4-FFF2-40B4-BE49-F238E27FC236}">
                <a16:creationId xmlns="" xmlns:a16="http://schemas.microsoft.com/office/drawing/2014/main" id="{87E8F4FF-87EA-A448-A01E-87C0221A38A3}"/>
              </a:ext>
            </a:extLst>
          </p:cNvPr>
          <p:cNvSpPr>
            <a:spLocks noGrp="1"/>
          </p:cNvSpPr>
          <p:nvPr>
            <p:ph idx="1"/>
          </p:nvPr>
        </p:nvSpPr>
        <p:spPr>
          <a:ln>
            <a:solidFill>
              <a:schemeClr val="tx2">
                <a:lumMod val="75000"/>
              </a:schemeClr>
            </a:solidFill>
          </a:ln>
        </p:spPr>
        <p:txBody>
          <a:bodyPr>
            <a:normAutofit fontScale="92500"/>
          </a:bodyPr>
          <a:lstStyle/>
          <a:p>
            <a:r>
              <a:rPr lang="sv-SE" sz="2400" dirty="0" smtClean="0"/>
              <a:t>Automatisierte Messung und computergestützte Kategorisierung von MHK-Werten aus langen MHK-Reihen.</a:t>
            </a:r>
            <a:endParaRPr lang="sv-SE" sz="2400" dirty="0"/>
          </a:p>
          <a:p>
            <a:pPr lvl="1"/>
            <a:r>
              <a:rPr lang="sv-SE" sz="2000" dirty="0"/>
              <a:t>Einführung von ATUs (für Spezies, Antibiotikum, ATU Intervall/MHK) zur Erzeugung von:</a:t>
            </a:r>
          </a:p>
          <a:p>
            <a:pPr lvl="2"/>
            <a:r>
              <a:rPr lang="sv-SE" sz="1600" dirty="0"/>
              <a:t>”Warnhinweis”  (akustisch, optisch, Hervorhebung im Protokoll, ….)</a:t>
            </a:r>
          </a:p>
          <a:p>
            <a:pPr lvl="2"/>
            <a:r>
              <a:rPr lang="sv-SE" sz="1600" dirty="0"/>
              <a:t>Blockierung der automatisierten Interpretation mit Aufforderung zur manuellen Eingabe.</a:t>
            </a:r>
          </a:p>
          <a:p>
            <a:endParaRPr lang="sv-SE" sz="2400" dirty="0"/>
          </a:p>
          <a:p>
            <a:r>
              <a:rPr lang="sv-SE" sz="2400" dirty="0" smtClean="0"/>
              <a:t>Manuelle Erfassung von MHK-Werten aus langen MHK-Reihen</a:t>
            </a:r>
            <a:endParaRPr lang="sv-SE" sz="2400" dirty="0"/>
          </a:p>
          <a:p>
            <a:pPr lvl="1"/>
            <a:r>
              <a:rPr lang="sv-SE" sz="2000" dirty="0"/>
              <a:t>Erstellung einer Liste mit ATUs oder Verwendung der EUCAST breakpoint Tabelle.</a:t>
            </a:r>
          </a:p>
        </p:txBody>
      </p:sp>
      <p:sp>
        <p:nvSpPr>
          <p:cNvPr id="4" name="Platshållare för sidfot 3">
            <a:extLst>
              <a:ext uri="{FF2B5EF4-FFF2-40B4-BE49-F238E27FC236}">
                <a16:creationId xmlns="" xmlns:a16="http://schemas.microsoft.com/office/drawing/2014/main" id="{39A4CA3D-CC18-8C43-B333-0456020C092F}"/>
              </a:ext>
            </a:extLst>
          </p:cNvPr>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spTree>
    <p:extLst>
      <p:ext uri="{BB962C8B-B14F-4D97-AF65-F5344CB8AC3E}">
        <p14:creationId xmlns:p14="http://schemas.microsoft.com/office/powerpoint/2010/main" val="13334900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7F88B02B-9699-4446-AADF-FBD3D2A388B6}"/>
              </a:ext>
            </a:extLst>
          </p:cNvPr>
          <p:cNvSpPr>
            <a:spLocks noGrp="1"/>
          </p:cNvSpPr>
          <p:nvPr>
            <p:ph type="title"/>
          </p:nvPr>
        </p:nvSpPr>
        <p:spPr/>
        <p:txBody>
          <a:bodyPr>
            <a:normAutofit fontScale="90000"/>
          </a:bodyPr>
          <a:lstStyle/>
          <a:p>
            <a:r>
              <a:rPr lang="sv-SE" sz="2800" dirty="0" smtClean="0">
                <a:solidFill>
                  <a:schemeClr val="accent5">
                    <a:lumMod val="50000"/>
                  </a:schemeClr>
                </a:solidFill>
              </a:rPr>
              <a:t>Semi-automatisierte Geräte zur Empfindlichkeitsprüfung</a:t>
            </a:r>
            <a:endParaRPr lang="sv-SE" sz="2800" dirty="0">
              <a:solidFill>
                <a:schemeClr val="accent5">
                  <a:lumMod val="50000"/>
                </a:schemeClr>
              </a:solidFill>
            </a:endParaRPr>
          </a:p>
        </p:txBody>
      </p:sp>
      <p:sp>
        <p:nvSpPr>
          <p:cNvPr id="3" name="Platshållare för innehåll 2">
            <a:extLst>
              <a:ext uri="{FF2B5EF4-FFF2-40B4-BE49-F238E27FC236}">
                <a16:creationId xmlns="" xmlns:a16="http://schemas.microsoft.com/office/drawing/2014/main" id="{1A098040-ACAF-8645-9F57-DA3174D41092}"/>
              </a:ext>
            </a:extLst>
          </p:cNvPr>
          <p:cNvSpPr>
            <a:spLocks noGrp="1"/>
          </p:cNvSpPr>
          <p:nvPr>
            <p:ph idx="1"/>
          </p:nvPr>
        </p:nvSpPr>
        <p:spPr/>
        <p:txBody>
          <a:bodyPr>
            <a:normAutofit/>
          </a:bodyPr>
          <a:lstStyle/>
          <a:p>
            <a:r>
              <a:rPr lang="sv-SE" sz="2400" dirty="0" smtClean="0"/>
              <a:t>Überprüfung, welche ATUs in Abhängigkeit von der Verfügbarkeit oft sehr kurzer Verdünnungsreihen (2 – 4 Stufen) detektiert werden können. </a:t>
            </a:r>
          </a:p>
          <a:p>
            <a:r>
              <a:rPr lang="sv-SE" sz="2400" dirty="0" smtClean="0"/>
              <a:t>Liegen ATUs ausserhalb der verfügbaren Verdünnungsreihen, ist eine Kontrolle unmöglich</a:t>
            </a:r>
            <a:endParaRPr lang="sv-SE" sz="2400" dirty="0"/>
          </a:p>
          <a:p>
            <a:r>
              <a:rPr lang="sv-SE" sz="2400" dirty="0" smtClean="0"/>
              <a:t>Liegen die ATUs innerhalb der Verdünnungsreihen, Vorgehen wie in der vorherigen Folie ”MHK-Bestimmung” beschrieben. </a:t>
            </a:r>
            <a:endParaRPr lang="sv-SE" sz="2400" dirty="0"/>
          </a:p>
          <a:p>
            <a:endParaRPr lang="sv-SE" sz="2400" dirty="0"/>
          </a:p>
          <a:p>
            <a:endParaRPr lang="sv-SE" sz="2400" dirty="0"/>
          </a:p>
        </p:txBody>
      </p:sp>
      <p:sp>
        <p:nvSpPr>
          <p:cNvPr id="4" name="Platshållare för sidfot 3">
            <a:extLst>
              <a:ext uri="{FF2B5EF4-FFF2-40B4-BE49-F238E27FC236}">
                <a16:creationId xmlns="" xmlns:a16="http://schemas.microsoft.com/office/drawing/2014/main" id="{C80F34F7-8782-D946-861B-9C2F72203A5F}"/>
              </a:ext>
            </a:extLst>
          </p:cNvPr>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spTree>
    <p:extLst>
      <p:ext uri="{BB962C8B-B14F-4D97-AF65-F5344CB8AC3E}">
        <p14:creationId xmlns:p14="http://schemas.microsoft.com/office/powerpoint/2010/main" val="16366306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94362" y="105771"/>
            <a:ext cx="8229600" cy="542815"/>
          </a:xfrm>
        </p:spPr>
        <p:txBody>
          <a:bodyPr>
            <a:normAutofit/>
          </a:bodyPr>
          <a:lstStyle/>
          <a:p>
            <a:r>
              <a:rPr lang="sv-SE" sz="2800" b="1" dirty="0">
                <a:solidFill>
                  <a:schemeClr val="accent5">
                    <a:lumMod val="50000"/>
                  </a:schemeClr>
                </a:solidFill>
              </a:rPr>
              <a:t>ATU – </a:t>
            </a:r>
            <a:r>
              <a:rPr lang="sv-SE" sz="2800" b="1" dirty="0" smtClean="0">
                <a:solidFill>
                  <a:schemeClr val="accent5">
                    <a:lumMod val="50000"/>
                  </a:schemeClr>
                </a:solidFill>
              </a:rPr>
              <a:t>Alternatives Vorgehen für das Labor</a:t>
            </a:r>
            <a:endParaRPr lang="sv-SE" sz="2800" b="1" dirty="0">
              <a:solidFill>
                <a:schemeClr val="accent5">
                  <a:lumMod val="50000"/>
                </a:schemeClr>
              </a:solidFill>
            </a:endParaRPr>
          </a:p>
        </p:txBody>
      </p:sp>
      <p:sp>
        <p:nvSpPr>
          <p:cNvPr id="3" name="Platshållare för innehåll 2"/>
          <p:cNvSpPr>
            <a:spLocks noGrp="1"/>
          </p:cNvSpPr>
          <p:nvPr>
            <p:ph idx="1"/>
          </p:nvPr>
        </p:nvSpPr>
        <p:spPr>
          <a:xfrm>
            <a:off x="294363" y="648586"/>
            <a:ext cx="8711414" cy="3987209"/>
          </a:xfrm>
          <a:ln>
            <a:solidFill>
              <a:schemeClr val="accent5">
                <a:lumMod val="50000"/>
              </a:schemeClr>
            </a:solidFill>
          </a:ln>
        </p:spPr>
        <p:txBody>
          <a:bodyPr>
            <a:noAutofit/>
          </a:bodyPr>
          <a:lstStyle/>
          <a:p>
            <a:r>
              <a:rPr lang="en-US" sz="1700" b="1" dirty="0" err="1" smtClean="0">
                <a:solidFill>
                  <a:srgbClr val="000000"/>
                </a:solidFill>
                <a:ea typeface="Calibri"/>
                <a:cs typeface="Calibri"/>
              </a:rPr>
              <a:t>Testwiederholung</a:t>
            </a:r>
            <a:r>
              <a:rPr lang="en-US" sz="1700" b="1" dirty="0" smtClean="0">
                <a:solidFill>
                  <a:srgbClr val="000000"/>
                </a:solidFill>
                <a:ea typeface="Calibri"/>
                <a:cs typeface="Calibri"/>
              </a:rPr>
              <a:t> </a:t>
            </a:r>
            <a:r>
              <a:rPr lang="en-US" sz="1700" dirty="0">
                <a:solidFill>
                  <a:srgbClr val="000000"/>
                </a:solidFill>
                <a:ea typeface="Calibri"/>
                <a:cs typeface="Calibri"/>
              </a:rPr>
              <a:t>– </a:t>
            </a:r>
            <a:r>
              <a:rPr lang="en-US" sz="1700" dirty="0" err="1" smtClean="0">
                <a:solidFill>
                  <a:srgbClr val="000000"/>
                </a:solidFill>
                <a:ea typeface="Calibri"/>
                <a:cs typeface="Calibri"/>
              </a:rPr>
              <a:t>nur</a:t>
            </a:r>
            <a:r>
              <a:rPr lang="en-US" sz="1700" dirty="0" smtClean="0">
                <a:solidFill>
                  <a:srgbClr val="000000"/>
                </a:solidFill>
                <a:ea typeface="Calibri"/>
                <a:cs typeface="Calibri"/>
              </a:rPr>
              <a:t> </a:t>
            </a:r>
            <a:r>
              <a:rPr lang="en-US" sz="1700" dirty="0" err="1" smtClean="0">
                <a:solidFill>
                  <a:srgbClr val="000000"/>
                </a:solidFill>
                <a:ea typeface="Calibri"/>
                <a:cs typeface="Calibri"/>
              </a:rPr>
              <a:t>wenn</a:t>
            </a:r>
            <a:r>
              <a:rPr lang="en-US" sz="1700" dirty="0" smtClean="0">
                <a:solidFill>
                  <a:srgbClr val="000000"/>
                </a:solidFill>
                <a:ea typeface="Calibri"/>
                <a:cs typeface="Calibri"/>
              </a:rPr>
              <a:t> </a:t>
            </a:r>
            <a:r>
              <a:rPr lang="en-US" sz="1700" dirty="0" err="1" smtClean="0">
                <a:solidFill>
                  <a:srgbClr val="000000"/>
                </a:solidFill>
                <a:ea typeface="Calibri"/>
                <a:cs typeface="Calibri"/>
              </a:rPr>
              <a:t>ein</a:t>
            </a:r>
            <a:r>
              <a:rPr lang="en-US" sz="1700" dirty="0" smtClean="0">
                <a:solidFill>
                  <a:srgbClr val="000000"/>
                </a:solidFill>
                <a:ea typeface="Calibri"/>
                <a:cs typeface="Calibri"/>
              </a:rPr>
              <a:t> </a:t>
            </a:r>
            <a:r>
              <a:rPr lang="en-US" sz="1700" dirty="0" err="1" smtClean="0">
                <a:solidFill>
                  <a:srgbClr val="000000"/>
                </a:solidFill>
                <a:ea typeface="Calibri"/>
                <a:cs typeface="Calibri"/>
              </a:rPr>
              <a:t>begründeter</a:t>
            </a:r>
            <a:r>
              <a:rPr lang="en-US" sz="1700" dirty="0" smtClean="0">
                <a:solidFill>
                  <a:srgbClr val="000000"/>
                </a:solidFill>
                <a:ea typeface="Calibri"/>
                <a:cs typeface="Calibri"/>
              </a:rPr>
              <a:t> </a:t>
            </a:r>
            <a:r>
              <a:rPr lang="en-US" sz="1700" dirty="0" err="1" smtClean="0">
                <a:solidFill>
                  <a:srgbClr val="000000"/>
                </a:solidFill>
                <a:ea typeface="Calibri"/>
                <a:cs typeface="Calibri"/>
              </a:rPr>
              <a:t>Verdacht</a:t>
            </a:r>
            <a:r>
              <a:rPr lang="en-US" sz="1700" dirty="0" smtClean="0">
                <a:solidFill>
                  <a:srgbClr val="000000"/>
                </a:solidFill>
                <a:ea typeface="Calibri"/>
                <a:cs typeface="Calibri"/>
              </a:rPr>
              <a:t> auf </a:t>
            </a:r>
            <a:r>
              <a:rPr lang="en-US" sz="1700" dirty="0" err="1" smtClean="0">
                <a:solidFill>
                  <a:srgbClr val="000000"/>
                </a:solidFill>
                <a:ea typeface="Calibri"/>
                <a:cs typeface="Calibri"/>
              </a:rPr>
              <a:t>einen</a:t>
            </a:r>
            <a:r>
              <a:rPr lang="en-US" sz="1700" dirty="0" smtClean="0">
                <a:solidFill>
                  <a:srgbClr val="000000"/>
                </a:solidFill>
                <a:ea typeface="Calibri"/>
                <a:cs typeface="Calibri"/>
              </a:rPr>
              <a:t> </a:t>
            </a:r>
            <a:r>
              <a:rPr lang="en-US" sz="1700" dirty="0" err="1" smtClean="0">
                <a:solidFill>
                  <a:srgbClr val="000000"/>
                </a:solidFill>
                <a:ea typeface="Calibri"/>
                <a:cs typeface="Calibri"/>
              </a:rPr>
              <a:t>technischen</a:t>
            </a:r>
            <a:r>
              <a:rPr lang="en-US" sz="1700" dirty="0" smtClean="0">
                <a:solidFill>
                  <a:srgbClr val="000000"/>
                </a:solidFill>
                <a:ea typeface="Calibri"/>
                <a:cs typeface="Calibri"/>
              </a:rPr>
              <a:t> </a:t>
            </a:r>
            <a:r>
              <a:rPr lang="en-US" sz="1700" dirty="0" err="1" smtClean="0">
                <a:solidFill>
                  <a:srgbClr val="000000"/>
                </a:solidFill>
                <a:ea typeface="Calibri"/>
                <a:cs typeface="Calibri"/>
              </a:rPr>
              <a:t>Fehler</a:t>
            </a:r>
            <a:r>
              <a:rPr lang="en-US" sz="1700" dirty="0" smtClean="0">
                <a:solidFill>
                  <a:srgbClr val="000000"/>
                </a:solidFill>
                <a:ea typeface="Calibri"/>
                <a:cs typeface="Calibri"/>
              </a:rPr>
              <a:t> </a:t>
            </a:r>
            <a:r>
              <a:rPr lang="en-US" sz="1700" dirty="0" err="1" smtClean="0">
                <a:solidFill>
                  <a:srgbClr val="000000"/>
                </a:solidFill>
                <a:ea typeface="Calibri"/>
                <a:cs typeface="Calibri"/>
              </a:rPr>
              <a:t>besteht</a:t>
            </a:r>
            <a:r>
              <a:rPr lang="en-US" sz="1700" dirty="0" smtClean="0">
                <a:solidFill>
                  <a:srgbClr val="000000"/>
                </a:solidFill>
                <a:ea typeface="Calibri"/>
                <a:cs typeface="Calibri"/>
              </a:rPr>
              <a:t>.</a:t>
            </a:r>
            <a:r>
              <a:rPr lang="en-US" sz="1700" dirty="0">
                <a:solidFill>
                  <a:srgbClr val="000000"/>
                </a:solidFill>
                <a:ea typeface="Calibri"/>
                <a:cs typeface="Calibri"/>
              </a:rPr>
              <a:t/>
            </a:r>
            <a:br>
              <a:rPr lang="en-US" sz="1700" dirty="0">
                <a:solidFill>
                  <a:srgbClr val="000000"/>
                </a:solidFill>
                <a:ea typeface="Calibri"/>
                <a:cs typeface="Calibri"/>
              </a:rPr>
            </a:br>
            <a:endParaRPr lang="en-US" sz="800" dirty="0">
              <a:solidFill>
                <a:srgbClr val="000000"/>
              </a:solidFill>
              <a:ea typeface="Calibri"/>
              <a:cs typeface="Calibri"/>
            </a:endParaRPr>
          </a:p>
          <a:p>
            <a:r>
              <a:rPr lang="en-US" sz="1700" b="1" dirty="0" err="1" smtClean="0">
                <a:solidFill>
                  <a:srgbClr val="000000"/>
                </a:solidFill>
                <a:ea typeface="Calibri"/>
                <a:cs typeface="Calibri"/>
              </a:rPr>
              <a:t>Alternativer</a:t>
            </a:r>
            <a:r>
              <a:rPr lang="en-US" sz="1700" b="1" dirty="0" smtClean="0">
                <a:solidFill>
                  <a:srgbClr val="000000"/>
                </a:solidFill>
                <a:ea typeface="Calibri"/>
                <a:cs typeface="Calibri"/>
              </a:rPr>
              <a:t> Test </a:t>
            </a:r>
            <a:r>
              <a:rPr lang="en-US" sz="1700" dirty="0" smtClean="0">
                <a:solidFill>
                  <a:srgbClr val="000000"/>
                </a:solidFill>
                <a:ea typeface="Calibri"/>
                <a:cs typeface="Calibri"/>
              </a:rPr>
              <a:t>(MHK </a:t>
            </a:r>
            <a:r>
              <a:rPr lang="en-US" sz="1700" dirty="0" err="1" smtClean="0">
                <a:solidFill>
                  <a:srgbClr val="000000"/>
                </a:solidFill>
                <a:ea typeface="Calibri"/>
                <a:cs typeface="Calibri"/>
              </a:rPr>
              <a:t>Bestimmung</a:t>
            </a:r>
            <a:r>
              <a:rPr lang="en-US" sz="1700" dirty="0" smtClean="0">
                <a:solidFill>
                  <a:srgbClr val="000000"/>
                </a:solidFill>
                <a:ea typeface="Calibri"/>
                <a:cs typeface="Calibri"/>
              </a:rPr>
              <a:t>, NAT, </a:t>
            </a:r>
            <a:r>
              <a:rPr lang="en-US" sz="1700" dirty="0" err="1" smtClean="0">
                <a:solidFill>
                  <a:srgbClr val="000000"/>
                </a:solidFill>
                <a:ea typeface="Calibri"/>
                <a:cs typeface="Calibri"/>
              </a:rPr>
              <a:t>phänotypische</a:t>
            </a:r>
            <a:r>
              <a:rPr lang="en-US" sz="1700" dirty="0" smtClean="0">
                <a:solidFill>
                  <a:srgbClr val="000000"/>
                </a:solidFill>
                <a:ea typeface="Calibri"/>
                <a:cs typeface="Calibri"/>
              </a:rPr>
              <a:t> </a:t>
            </a:r>
            <a:r>
              <a:rPr lang="en-US" sz="1700" dirty="0" err="1" smtClean="0">
                <a:solidFill>
                  <a:srgbClr val="000000"/>
                </a:solidFill>
                <a:ea typeface="Calibri"/>
                <a:cs typeface="Calibri"/>
              </a:rPr>
              <a:t>Bestimmung</a:t>
            </a:r>
            <a:r>
              <a:rPr lang="en-US" sz="1700" dirty="0" smtClean="0">
                <a:solidFill>
                  <a:srgbClr val="000000"/>
                </a:solidFill>
                <a:ea typeface="Calibri"/>
                <a:cs typeface="Calibri"/>
              </a:rPr>
              <a:t> </a:t>
            </a:r>
            <a:r>
              <a:rPr lang="en-US" sz="1700" dirty="0" err="1" smtClean="0">
                <a:solidFill>
                  <a:srgbClr val="000000"/>
                </a:solidFill>
                <a:ea typeface="Calibri"/>
                <a:cs typeface="Calibri"/>
              </a:rPr>
              <a:t>eines</a:t>
            </a:r>
            <a:r>
              <a:rPr lang="en-US" sz="1700" dirty="0" smtClean="0">
                <a:solidFill>
                  <a:srgbClr val="000000"/>
                </a:solidFill>
                <a:ea typeface="Calibri"/>
                <a:cs typeface="Calibri"/>
              </a:rPr>
              <a:t> </a:t>
            </a:r>
            <a:r>
              <a:rPr lang="en-US" sz="1700" dirty="0" err="1" smtClean="0">
                <a:solidFill>
                  <a:srgbClr val="000000"/>
                </a:solidFill>
                <a:ea typeface="Calibri"/>
                <a:cs typeface="Calibri"/>
              </a:rPr>
              <a:t>Resistenzmechanismus</a:t>
            </a:r>
            <a:r>
              <a:rPr lang="en-US" sz="1700" dirty="0" smtClean="0">
                <a:solidFill>
                  <a:srgbClr val="000000"/>
                </a:solidFill>
                <a:ea typeface="Calibri"/>
                <a:cs typeface="Calibri"/>
              </a:rPr>
              <a:t>) – relevant, </a:t>
            </a:r>
            <a:r>
              <a:rPr lang="en-US" sz="1700" dirty="0" err="1" smtClean="0">
                <a:solidFill>
                  <a:srgbClr val="000000"/>
                </a:solidFill>
                <a:ea typeface="Calibri"/>
                <a:cs typeface="Calibri"/>
              </a:rPr>
              <a:t>wenn</a:t>
            </a:r>
            <a:r>
              <a:rPr lang="en-US" sz="1700" dirty="0" smtClean="0">
                <a:solidFill>
                  <a:srgbClr val="000000"/>
                </a:solidFill>
                <a:ea typeface="Calibri"/>
                <a:cs typeface="Calibri"/>
              </a:rPr>
              <a:t> </a:t>
            </a:r>
            <a:r>
              <a:rPr lang="en-US" sz="1700" dirty="0" err="1" smtClean="0">
                <a:solidFill>
                  <a:srgbClr val="000000"/>
                </a:solidFill>
                <a:ea typeface="Calibri"/>
                <a:cs typeface="Calibri"/>
              </a:rPr>
              <a:t>ein</a:t>
            </a:r>
            <a:r>
              <a:rPr lang="en-US" sz="1700" dirty="0" smtClean="0">
                <a:solidFill>
                  <a:srgbClr val="000000"/>
                </a:solidFill>
                <a:ea typeface="Calibri"/>
                <a:cs typeface="Calibri"/>
              </a:rPr>
              <a:t> alternatives </a:t>
            </a:r>
            <a:r>
              <a:rPr lang="en-US" sz="1700" dirty="0" err="1" smtClean="0">
                <a:solidFill>
                  <a:srgbClr val="000000"/>
                </a:solidFill>
                <a:ea typeface="Calibri"/>
                <a:cs typeface="Calibri"/>
              </a:rPr>
              <a:t>Verfahren</a:t>
            </a:r>
            <a:r>
              <a:rPr lang="en-US" sz="1700" dirty="0" smtClean="0">
                <a:solidFill>
                  <a:srgbClr val="000000"/>
                </a:solidFill>
                <a:ea typeface="Calibri"/>
                <a:cs typeface="Calibri"/>
              </a:rPr>
              <a:t> </a:t>
            </a:r>
            <a:r>
              <a:rPr lang="en-US" sz="1700" dirty="0" err="1" smtClean="0">
                <a:solidFill>
                  <a:srgbClr val="000000"/>
                </a:solidFill>
                <a:ea typeface="Calibri"/>
                <a:cs typeface="Calibri"/>
              </a:rPr>
              <a:t>eindeutige</a:t>
            </a:r>
            <a:r>
              <a:rPr lang="en-US" sz="1700" dirty="0" smtClean="0">
                <a:solidFill>
                  <a:srgbClr val="000000"/>
                </a:solidFill>
                <a:ea typeface="Calibri"/>
                <a:cs typeface="Calibri"/>
              </a:rPr>
              <a:t> </a:t>
            </a:r>
            <a:r>
              <a:rPr lang="en-US" sz="1700" dirty="0" err="1" smtClean="0">
                <a:solidFill>
                  <a:srgbClr val="000000"/>
                </a:solidFill>
                <a:ea typeface="Calibri"/>
                <a:cs typeface="Calibri"/>
              </a:rPr>
              <a:t>Ergebnisse</a:t>
            </a:r>
            <a:r>
              <a:rPr lang="en-US" sz="1700" dirty="0" smtClean="0">
                <a:solidFill>
                  <a:srgbClr val="000000"/>
                </a:solidFill>
                <a:ea typeface="Calibri"/>
                <a:cs typeface="Calibri"/>
              </a:rPr>
              <a:t> </a:t>
            </a:r>
            <a:r>
              <a:rPr lang="en-US" sz="1700" dirty="0" err="1" smtClean="0">
                <a:solidFill>
                  <a:srgbClr val="000000"/>
                </a:solidFill>
                <a:ea typeface="Calibri"/>
                <a:cs typeface="Calibri"/>
              </a:rPr>
              <a:t>liefert</a:t>
            </a:r>
            <a:r>
              <a:rPr lang="en-US" sz="1700" dirty="0" smtClean="0">
                <a:solidFill>
                  <a:srgbClr val="000000"/>
                </a:solidFill>
                <a:ea typeface="Calibri"/>
                <a:cs typeface="Calibri"/>
              </a:rPr>
              <a:t> (</a:t>
            </a:r>
            <a:r>
              <a:rPr lang="en-US" sz="1700" dirty="0" err="1" smtClean="0">
                <a:solidFill>
                  <a:srgbClr val="000000"/>
                </a:solidFill>
                <a:ea typeface="Calibri"/>
                <a:cs typeface="Calibri"/>
              </a:rPr>
              <a:t>vanA</a:t>
            </a:r>
            <a:r>
              <a:rPr lang="en-US" sz="1700" dirty="0" smtClean="0">
                <a:solidFill>
                  <a:srgbClr val="000000"/>
                </a:solidFill>
                <a:ea typeface="Calibri"/>
                <a:cs typeface="Calibri"/>
              </a:rPr>
              <a:t> </a:t>
            </a:r>
            <a:r>
              <a:rPr lang="en-US" sz="1700" dirty="0" err="1" smtClean="0">
                <a:solidFill>
                  <a:srgbClr val="000000"/>
                </a:solidFill>
                <a:ea typeface="Calibri"/>
                <a:cs typeface="Calibri"/>
              </a:rPr>
              <a:t>oder</a:t>
            </a:r>
            <a:r>
              <a:rPr lang="en-US" sz="1700" dirty="0" smtClean="0">
                <a:solidFill>
                  <a:srgbClr val="000000"/>
                </a:solidFill>
                <a:ea typeface="Calibri"/>
                <a:cs typeface="Calibri"/>
              </a:rPr>
              <a:t> </a:t>
            </a:r>
            <a:r>
              <a:rPr lang="en-US" sz="1700" dirty="0" err="1" smtClean="0">
                <a:solidFill>
                  <a:srgbClr val="000000"/>
                </a:solidFill>
                <a:ea typeface="Calibri"/>
                <a:cs typeface="Calibri"/>
              </a:rPr>
              <a:t>vanB</a:t>
            </a:r>
            <a:r>
              <a:rPr lang="en-US" sz="1700" dirty="0" smtClean="0">
                <a:solidFill>
                  <a:srgbClr val="000000"/>
                </a:solidFill>
                <a:ea typeface="Calibri"/>
                <a:cs typeface="Calibri"/>
              </a:rPr>
              <a:t>-PCR </a:t>
            </a:r>
            <a:r>
              <a:rPr lang="en-US" sz="1700" dirty="0" err="1" smtClean="0">
                <a:solidFill>
                  <a:srgbClr val="000000"/>
                </a:solidFill>
                <a:ea typeface="Calibri"/>
                <a:cs typeface="Calibri"/>
              </a:rPr>
              <a:t>bei</a:t>
            </a:r>
            <a:r>
              <a:rPr lang="en-US" sz="1700" dirty="0" smtClean="0">
                <a:solidFill>
                  <a:srgbClr val="000000"/>
                </a:solidFill>
                <a:ea typeface="Calibri"/>
                <a:cs typeface="Calibri"/>
              </a:rPr>
              <a:t> </a:t>
            </a:r>
            <a:r>
              <a:rPr lang="en-US" sz="1700" dirty="0" err="1" smtClean="0">
                <a:solidFill>
                  <a:srgbClr val="000000"/>
                </a:solidFill>
                <a:ea typeface="Calibri"/>
                <a:cs typeface="Calibri"/>
              </a:rPr>
              <a:t>Enterokokken</a:t>
            </a:r>
            <a:r>
              <a:rPr lang="en-US" sz="1700" dirty="0" smtClean="0">
                <a:solidFill>
                  <a:srgbClr val="000000"/>
                </a:solidFill>
                <a:ea typeface="Calibri"/>
                <a:cs typeface="Calibri"/>
              </a:rPr>
              <a:t>, </a:t>
            </a:r>
            <a:r>
              <a:rPr lang="en-US" sz="1700" dirty="0" err="1" smtClean="0">
                <a:solidFill>
                  <a:srgbClr val="000000"/>
                </a:solidFill>
                <a:ea typeface="Calibri"/>
                <a:cs typeface="Calibri"/>
              </a:rPr>
              <a:t>Bla</a:t>
            </a:r>
            <a:r>
              <a:rPr lang="en-US" sz="1700" dirty="0" smtClean="0">
                <a:solidFill>
                  <a:srgbClr val="000000"/>
                </a:solidFill>
                <a:ea typeface="Calibri"/>
                <a:cs typeface="Calibri"/>
              </a:rPr>
              <a:t>-Test </a:t>
            </a:r>
            <a:r>
              <a:rPr lang="en-US" sz="1700" dirty="0" err="1" smtClean="0">
                <a:solidFill>
                  <a:srgbClr val="000000"/>
                </a:solidFill>
                <a:ea typeface="Calibri"/>
                <a:cs typeface="Calibri"/>
              </a:rPr>
              <a:t>für</a:t>
            </a:r>
            <a:r>
              <a:rPr lang="en-US" sz="1700" dirty="0" smtClean="0">
                <a:solidFill>
                  <a:srgbClr val="000000"/>
                </a:solidFill>
                <a:ea typeface="Calibri"/>
                <a:cs typeface="Calibri"/>
              </a:rPr>
              <a:t> </a:t>
            </a:r>
            <a:r>
              <a:rPr lang="en-US" sz="1700" i="1" dirty="0" smtClean="0">
                <a:solidFill>
                  <a:srgbClr val="000000"/>
                </a:solidFill>
                <a:ea typeface="Calibri"/>
                <a:cs typeface="Calibri"/>
              </a:rPr>
              <a:t>H</a:t>
            </a:r>
            <a:r>
              <a:rPr lang="en-US" sz="1700" i="1" dirty="0">
                <a:solidFill>
                  <a:srgbClr val="000000"/>
                </a:solidFill>
                <a:ea typeface="Calibri"/>
                <a:cs typeface="Calibri"/>
              </a:rPr>
              <a:t>. </a:t>
            </a:r>
            <a:r>
              <a:rPr lang="en-US" sz="1700" i="1" dirty="0" err="1">
                <a:solidFill>
                  <a:srgbClr val="000000"/>
                </a:solidFill>
                <a:ea typeface="Calibri"/>
                <a:cs typeface="Calibri"/>
              </a:rPr>
              <a:t>influenzae</a:t>
            </a:r>
            <a:r>
              <a:rPr lang="en-US" sz="1700" dirty="0">
                <a:solidFill>
                  <a:srgbClr val="000000"/>
                </a:solidFill>
                <a:ea typeface="Calibri"/>
                <a:cs typeface="Calibri"/>
              </a:rPr>
              <a:t>). </a:t>
            </a:r>
            <a:br>
              <a:rPr lang="en-US" sz="1700" dirty="0">
                <a:solidFill>
                  <a:srgbClr val="000000"/>
                </a:solidFill>
                <a:ea typeface="Calibri"/>
                <a:cs typeface="Calibri"/>
              </a:rPr>
            </a:br>
            <a:endParaRPr lang="en-US" sz="800" dirty="0">
              <a:solidFill>
                <a:srgbClr val="000000"/>
              </a:solidFill>
              <a:ea typeface="Calibri"/>
              <a:cs typeface="Calibri"/>
            </a:endParaRPr>
          </a:p>
          <a:p>
            <a:r>
              <a:rPr lang="en-US" sz="1700" b="1" dirty="0" err="1" smtClean="0">
                <a:solidFill>
                  <a:srgbClr val="000000"/>
                </a:solidFill>
                <a:ea typeface="Calibri"/>
                <a:cs typeface="Calibri"/>
              </a:rPr>
              <a:t>Ergebnisse</a:t>
            </a:r>
            <a:r>
              <a:rPr lang="en-US" sz="1700" b="1" dirty="0" smtClean="0">
                <a:solidFill>
                  <a:srgbClr val="000000"/>
                </a:solidFill>
                <a:ea typeface="Calibri"/>
                <a:cs typeface="Calibri"/>
              </a:rPr>
              <a:t>, die in ATUs </a:t>
            </a:r>
            <a:r>
              <a:rPr lang="en-US" sz="1700" b="1" dirty="0" err="1" smtClean="0">
                <a:solidFill>
                  <a:srgbClr val="000000"/>
                </a:solidFill>
                <a:ea typeface="Calibri"/>
                <a:cs typeface="Calibri"/>
              </a:rPr>
              <a:t>liegen</a:t>
            </a:r>
            <a:r>
              <a:rPr lang="en-US" sz="1700" b="1" dirty="0" smtClean="0">
                <a:solidFill>
                  <a:srgbClr val="000000"/>
                </a:solidFill>
                <a:ea typeface="Calibri"/>
                <a:cs typeface="Calibri"/>
              </a:rPr>
              <a:t> </a:t>
            </a:r>
            <a:r>
              <a:rPr lang="en-US" sz="1700" b="1" dirty="0" err="1" smtClean="0">
                <a:solidFill>
                  <a:srgbClr val="000000"/>
                </a:solidFill>
                <a:ea typeface="Calibri"/>
                <a:cs typeface="Calibri"/>
              </a:rPr>
              <a:t>als</a:t>
            </a:r>
            <a:r>
              <a:rPr lang="en-US" sz="1700" b="1" dirty="0" smtClean="0">
                <a:solidFill>
                  <a:srgbClr val="000000"/>
                </a:solidFill>
                <a:ea typeface="Calibri"/>
                <a:cs typeface="Calibri"/>
              </a:rPr>
              <a:t> “</a:t>
            </a:r>
            <a:r>
              <a:rPr lang="en-US" sz="1700" b="1" dirty="0" err="1" smtClean="0">
                <a:solidFill>
                  <a:srgbClr val="000000"/>
                </a:solidFill>
                <a:ea typeface="Calibri"/>
                <a:cs typeface="Calibri"/>
              </a:rPr>
              <a:t>unsicher</a:t>
            </a:r>
            <a:r>
              <a:rPr lang="en-US" sz="1700" b="1" dirty="0" smtClean="0">
                <a:solidFill>
                  <a:srgbClr val="000000"/>
                </a:solidFill>
                <a:ea typeface="Calibri"/>
                <a:cs typeface="Calibri"/>
              </a:rPr>
              <a:t>” </a:t>
            </a:r>
            <a:r>
              <a:rPr lang="en-US" sz="1700" b="1" dirty="0" err="1" smtClean="0">
                <a:solidFill>
                  <a:srgbClr val="000000"/>
                </a:solidFill>
                <a:ea typeface="Calibri"/>
                <a:cs typeface="Calibri"/>
              </a:rPr>
              <a:t>berichten</a:t>
            </a:r>
            <a:r>
              <a:rPr lang="en-US" sz="1700" b="1" dirty="0" smtClean="0">
                <a:solidFill>
                  <a:srgbClr val="000000"/>
                </a:solidFill>
                <a:ea typeface="Calibri"/>
                <a:cs typeface="Calibri"/>
              </a:rPr>
              <a:t> </a:t>
            </a:r>
            <a:r>
              <a:rPr lang="en-US" sz="1700" dirty="0" smtClean="0">
                <a:solidFill>
                  <a:srgbClr val="000000"/>
                </a:solidFill>
                <a:ea typeface="Calibri"/>
                <a:cs typeface="Calibri"/>
              </a:rPr>
              <a:t>– </a:t>
            </a:r>
            <a:r>
              <a:rPr lang="en-US" sz="1700" dirty="0" err="1" smtClean="0">
                <a:solidFill>
                  <a:srgbClr val="000000"/>
                </a:solidFill>
                <a:ea typeface="Calibri"/>
                <a:cs typeface="Calibri"/>
              </a:rPr>
              <a:t>keine</a:t>
            </a:r>
            <a:r>
              <a:rPr lang="en-US" sz="1700" dirty="0" smtClean="0">
                <a:solidFill>
                  <a:srgbClr val="000000"/>
                </a:solidFill>
                <a:ea typeface="Calibri"/>
                <a:cs typeface="Calibri"/>
              </a:rPr>
              <a:t> </a:t>
            </a:r>
            <a:r>
              <a:rPr lang="en-US" sz="1700" dirty="0" err="1" smtClean="0">
                <a:solidFill>
                  <a:srgbClr val="000000"/>
                </a:solidFill>
                <a:ea typeface="Calibri"/>
                <a:cs typeface="Calibri"/>
              </a:rPr>
              <a:t>Angabe</a:t>
            </a:r>
            <a:r>
              <a:rPr lang="en-US" sz="1700" dirty="0" smtClean="0">
                <a:solidFill>
                  <a:srgbClr val="000000"/>
                </a:solidFill>
                <a:ea typeface="Calibri"/>
                <a:cs typeface="Calibri"/>
              </a:rPr>
              <a:t> </a:t>
            </a:r>
            <a:r>
              <a:rPr lang="en-US" sz="1700" dirty="0" err="1" smtClean="0">
                <a:solidFill>
                  <a:srgbClr val="000000"/>
                </a:solidFill>
                <a:ea typeface="Calibri"/>
                <a:cs typeface="Calibri"/>
              </a:rPr>
              <a:t>einer</a:t>
            </a:r>
            <a:r>
              <a:rPr lang="en-US" sz="1700" dirty="0" smtClean="0">
                <a:solidFill>
                  <a:srgbClr val="000000"/>
                </a:solidFill>
                <a:ea typeface="Calibri"/>
                <a:cs typeface="Calibri"/>
              </a:rPr>
              <a:t> Interpretation + </a:t>
            </a:r>
            <a:r>
              <a:rPr lang="en-US" sz="1700" dirty="0" err="1" smtClean="0">
                <a:solidFill>
                  <a:srgbClr val="000000"/>
                </a:solidFill>
                <a:ea typeface="Calibri"/>
                <a:cs typeface="Calibri"/>
              </a:rPr>
              <a:t>Kommentar</a:t>
            </a:r>
            <a:r>
              <a:rPr lang="en-US" sz="1700" dirty="0" smtClean="0">
                <a:solidFill>
                  <a:srgbClr val="000000"/>
                </a:solidFill>
                <a:ea typeface="Calibri"/>
                <a:cs typeface="Calibri"/>
              </a:rPr>
              <a:t>, </a:t>
            </a:r>
            <a:r>
              <a:rPr lang="en-US" sz="1700" dirty="0" err="1" smtClean="0">
                <a:solidFill>
                  <a:srgbClr val="000000"/>
                </a:solidFill>
                <a:ea typeface="Calibri"/>
                <a:cs typeface="Calibri"/>
              </a:rPr>
              <a:t>oder</a:t>
            </a:r>
            <a:r>
              <a:rPr lang="en-US" sz="1700" dirty="0" smtClean="0">
                <a:solidFill>
                  <a:srgbClr val="000000"/>
                </a:solidFill>
                <a:ea typeface="Calibri"/>
                <a:cs typeface="Calibri"/>
              </a:rPr>
              <a:t> </a:t>
            </a:r>
            <a:r>
              <a:rPr lang="en-US" sz="1700" dirty="0" err="1" smtClean="0">
                <a:solidFill>
                  <a:srgbClr val="000000"/>
                </a:solidFill>
                <a:ea typeface="Calibri"/>
                <a:cs typeface="Calibri"/>
              </a:rPr>
              <a:t>Ausweisung</a:t>
            </a:r>
            <a:r>
              <a:rPr lang="en-US" sz="1700" dirty="0" smtClean="0">
                <a:solidFill>
                  <a:srgbClr val="000000"/>
                </a:solidFill>
                <a:ea typeface="Calibri"/>
                <a:cs typeface="Calibri"/>
              </a:rPr>
              <a:t> </a:t>
            </a:r>
            <a:r>
              <a:rPr lang="en-US" sz="1700" dirty="0" err="1" smtClean="0">
                <a:solidFill>
                  <a:srgbClr val="000000"/>
                </a:solidFill>
                <a:ea typeface="Calibri"/>
                <a:cs typeface="Calibri"/>
              </a:rPr>
              <a:t>einer</a:t>
            </a:r>
            <a:r>
              <a:rPr lang="en-US" sz="1700" dirty="0" smtClean="0">
                <a:solidFill>
                  <a:srgbClr val="000000"/>
                </a:solidFill>
                <a:ea typeface="Calibri"/>
                <a:cs typeface="Calibri"/>
              </a:rPr>
              <a:t> </a:t>
            </a:r>
            <a:r>
              <a:rPr lang="en-US" sz="1700" dirty="0" err="1" smtClean="0">
                <a:solidFill>
                  <a:srgbClr val="000000"/>
                </a:solidFill>
                <a:ea typeface="Calibri"/>
                <a:cs typeface="Calibri"/>
              </a:rPr>
              <a:t>besonderen</a:t>
            </a:r>
            <a:r>
              <a:rPr lang="en-US" sz="1700" dirty="0" smtClean="0">
                <a:solidFill>
                  <a:srgbClr val="000000"/>
                </a:solidFill>
                <a:ea typeface="Calibri"/>
                <a:cs typeface="Calibri"/>
              </a:rPr>
              <a:t> </a:t>
            </a:r>
            <a:r>
              <a:rPr lang="en-US" sz="1700" dirty="0" err="1" smtClean="0">
                <a:solidFill>
                  <a:srgbClr val="000000"/>
                </a:solidFill>
                <a:ea typeface="Calibri"/>
                <a:cs typeface="Calibri"/>
              </a:rPr>
              <a:t>Markierung</a:t>
            </a:r>
            <a:r>
              <a:rPr lang="en-US" sz="1700" dirty="0" smtClean="0">
                <a:solidFill>
                  <a:srgbClr val="000000"/>
                </a:solidFill>
                <a:ea typeface="Calibri"/>
                <a:cs typeface="Calibri"/>
              </a:rPr>
              <a:t> (</a:t>
            </a:r>
            <a:r>
              <a:rPr lang="en-US" sz="1700" dirty="0" err="1" smtClean="0">
                <a:solidFill>
                  <a:srgbClr val="000000"/>
                </a:solidFill>
                <a:ea typeface="Calibri"/>
                <a:cs typeface="Calibri"/>
              </a:rPr>
              <a:t>z.B</a:t>
            </a:r>
            <a:r>
              <a:rPr lang="en-US" sz="1700" dirty="0" smtClean="0">
                <a:solidFill>
                  <a:srgbClr val="000000"/>
                </a:solidFill>
                <a:ea typeface="Calibri"/>
                <a:cs typeface="Calibri"/>
              </a:rPr>
              <a:t>. </a:t>
            </a:r>
            <a:r>
              <a:rPr lang="en-US" sz="1700" dirty="0" err="1" smtClean="0">
                <a:solidFill>
                  <a:srgbClr val="000000"/>
                </a:solidFill>
                <a:ea typeface="Calibri"/>
                <a:cs typeface="Calibri"/>
              </a:rPr>
              <a:t>Sternchen</a:t>
            </a:r>
            <a:r>
              <a:rPr lang="en-US" sz="1700" dirty="0" smtClean="0">
                <a:solidFill>
                  <a:srgbClr val="000000"/>
                </a:solidFill>
                <a:ea typeface="Calibri"/>
                <a:cs typeface="Calibri"/>
              </a:rPr>
              <a:t> </a:t>
            </a:r>
            <a:r>
              <a:rPr lang="en-US" sz="1700" dirty="0" err="1" smtClean="0">
                <a:solidFill>
                  <a:srgbClr val="000000"/>
                </a:solidFill>
                <a:ea typeface="Calibri"/>
                <a:cs typeface="Calibri"/>
              </a:rPr>
              <a:t>statt</a:t>
            </a:r>
            <a:r>
              <a:rPr lang="en-US" sz="1700" dirty="0" smtClean="0">
                <a:solidFill>
                  <a:srgbClr val="000000"/>
                </a:solidFill>
                <a:ea typeface="Calibri"/>
                <a:cs typeface="Calibri"/>
              </a:rPr>
              <a:t> S,I,R), die auf </a:t>
            </a:r>
            <a:r>
              <a:rPr lang="en-US" sz="1700" dirty="0" err="1" smtClean="0">
                <a:solidFill>
                  <a:srgbClr val="000000"/>
                </a:solidFill>
                <a:ea typeface="Calibri"/>
                <a:cs typeface="Calibri"/>
              </a:rPr>
              <a:t>einen</a:t>
            </a:r>
            <a:r>
              <a:rPr lang="en-US" sz="1700" dirty="0" smtClean="0">
                <a:solidFill>
                  <a:srgbClr val="000000"/>
                </a:solidFill>
                <a:ea typeface="Calibri"/>
                <a:cs typeface="Calibri"/>
              </a:rPr>
              <a:t> </a:t>
            </a:r>
            <a:r>
              <a:rPr lang="en-US" sz="1700" dirty="0" err="1" smtClean="0">
                <a:solidFill>
                  <a:srgbClr val="000000"/>
                </a:solidFill>
                <a:ea typeface="Calibri"/>
                <a:cs typeface="Calibri"/>
              </a:rPr>
              <a:t>Kommentar</a:t>
            </a:r>
            <a:r>
              <a:rPr lang="en-US" sz="1700" dirty="0" smtClean="0">
                <a:solidFill>
                  <a:srgbClr val="000000"/>
                </a:solidFill>
                <a:ea typeface="Calibri"/>
                <a:cs typeface="Calibri"/>
              </a:rPr>
              <a:t> </a:t>
            </a:r>
            <a:r>
              <a:rPr lang="en-US" sz="1700" dirty="0" err="1" smtClean="0">
                <a:solidFill>
                  <a:srgbClr val="000000"/>
                </a:solidFill>
                <a:ea typeface="Calibri"/>
                <a:cs typeface="Calibri"/>
              </a:rPr>
              <a:t>mit</a:t>
            </a:r>
            <a:r>
              <a:rPr lang="en-US" sz="1700" dirty="0" smtClean="0">
                <a:solidFill>
                  <a:srgbClr val="000000"/>
                </a:solidFill>
                <a:ea typeface="Calibri"/>
                <a:cs typeface="Calibri"/>
              </a:rPr>
              <a:t> </a:t>
            </a:r>
            <a:r>
              <a:rPr lang="en-US" sz="1700" dirty="0" err="1" smtClean="0">
                <a:solidFill>
                  <a:srgbClr val="000000"/>
                </a:solidFill>
                <a:ea typeface="Calibri"/>
                <a:cs typeface="Calibri"/>
              </a:rPr>
              <a:t>Erklärung</a:t>
            </a:r>
            <a:r>
              <a:rPr lang="en-US" sz="1700" dirty="0" smtClean="0">
                <a:solidFill>
                  <a:srgbClr val="000000"/>
                </a:solidFill>
                <a:ea typeface="Calibri"/>
                <a:cs typeface="Calibri"/>
              </a:rPr>
              <a:t> der </a:t>
            </a:r>
            <a:r>
              <a:rPr lang="en-US" sz="1700" dirty="0" err="1" smtClean="0">
                <a:solidFill>
                  <a:srgbClr val="000000"/>
                </a:solidFill>
                <a:ea typeface="Calibri"/>
                <a:cs typeface="Calibri"/>
              </a:rPr>
              <a:t>Unsicherheit</a:t>
            </a:r>
            <a:r>
              <a:rPr lang="en-US" sz="1700" dirty="0" smtClean="0">
                <a:solidFill>
                  <a:srgbClr val="000000"/>
                </a:solidFill>
                <a:ea typeface="Calibri"/>
                <a:cs typeface="Calibri"/>
              </a:rPr>
              <a:t> </a:t>
            </a:r>
            <a:r>
              <a:rPr lang="en-US" sz="1700" dirty="0" err="1" smtClean="0">
                <a:solidFill>
                  <a:srgbClr val="000000"/>
                </a:solidFill>
                <a:ea typeface="Calibri"/>
                <a:cs typeface="Calibri"/>
              </a:rPr>
              <a:t>verweist</a:t>
            </a:r>
            <a:r>
              <a:rPr lang="en-US" sz="1700" dirty="0" smtClean="0">
                <a:solidFill>
                  <a:srgbClr val="000000"/>
                </a:solidFill>
                <a:ea typeface="Calibri"/>
                <a:cs typeface="Calibri"/>
              </a:rPr>
              <a:t>.</a:t>
            </a:r>
            <a:r>
              <a:rPr lang="en-US" sz="1700" dirty="0">
                <a:solidFill>
                  <a:srgbClr val="000000"/>
                </a:solidFill>
                <a:ea typeface="Calibri"/>
                <a:cs typeface="Calibri"/>
              </a:rPr>
              <a:t/>
            </a:r>
            <a:br>
              <a:rPr lang="en-US" sz="1700" dirty="0">
                <a:solidFill>
                  <a:srgbClr val="000000"/>
                </a:solidFill>
                <a:ea typeface="Calibri"/>
                <a:cs typeface="Calibri"/>
              </a:rPr>
            </a:br>
            <a:endParaRPr lang="en-US" sz="600" dirty="0">
              <a:solidFill>
                <a:srgbClr val="000000"/>
              </a:solidFill>
              <a:ea typeface="Calibri"/>
              <a:cs typeface="Calibri"/>
            </a:endParaRPr>
          </a:p>
          <a:p>
            <a:r>
              <a:rPr lang="en-US" sz="1700" b="1" dirty="0" err="1" smtClean="0">
                <a:solidFill>
                  <a:srgbClr val="000000"/>
                </a:solidFill>
                <a:ea typeface="Calibri"/>
                <a:cs typeface="Calibri"/>
              </a:rPr>
              <a:t>Resultate</a:t>
            </a:r>
            <a:r>
              <a:rPr lang="en-US" sz="1700" b="1" dirty="0" smtClean="0">
                <a:solidFill>
                  <a:srgbClr val="000000"/>
                </a:solidFill>
                <a:ea typeface="Calibri"/>
                <a:cs typeface="Calibri"/>
              </a:rPr>
              <a:t> in ATUs </a:t>
            </a:r>
            <a:r>
              <a:rPr lang="en-US" sz="1700" b="1" dirty="0" err="1" smtClean="0">
                <a:solidFill>
                  <a:srgbClr val="000000"/>
                </a:solidFill>
                <a:ea typeface="Calibri"/>
                <a:cs typeface="Calibri"/>
              </a:rPr>
              <a:t>als</a:t>
            </a:r>
            <a:r>
              <a:rPr lang="en-US" sz="1700" b="1" dirty="0" smtClean="0">
                <a:solidFill>
                  <a:srgbClr val="000000"/>
                </a:solidFill>
                <a:ea typeface="Calibri"/>
                <a:cs typeface="Calibri"/>
              </a:rPr>
              <a:t> “R” </a:t>
            </a:r>
            <a:r>
              <a:rPr lang="en-US" sz="1700" b="1" dirty="0" err="1" smtClean="0">
                <a:solidFill>
                  <a:srgbClr val="000000"/>
                </a:solidFill>
                <a:ea typeface="Calibri"/>
                <a:cs typeface="Calibri"/>
              </a:rPr>
              <a:t>berichten</a:t>
            </a:r>
            <a:r>
              <a:rPr lang="en-US" sz="1700" b="1" dirty="0" smtClean="0">
                <a:solidFill>
                  <a:srgbClr val="000000"/>
                </a:solidFill>
                <a:ea typeface="Calibri"/>
                <a:cs typeface="Calibri"/>
              </a:rPr>
              <a:t>. </a:t>
            </a:r>
            <a:r>
              <a:rPr lang="en-US" sz="1700" dirty="0" err="1">
                <a:solidFill>
                  <a:srgbClr val="000000"/>
                </a:solidFill>
                <a:ea typeface="Calibri"/>
                <a:cs typeface="Calibri"/>
              </a:rPr>
              <a:t>W</a:t>
            </a:r>
            <a:r>
              <a:rPr lang="en-US" sz="1700" dirty="0" err="1" smtClean="0">
                <a:solidFill>
                  <a:srgbClr val="000000"/>
                </a:solidFill>
                <a:ea typeface="Calibri"/>
                <a:cs typeface="Calibri"/>
              </a:rPr>
              <a:t>enn</a:t>
            </a:r>
            <a:r>
              <a:rPr lang="en-US" sz="1700" dirty="0" smtClean="0">
                <a:solidFill>
                  <a:srgbClr val="000000"/>
                </a:solidFill>
                <a:ea typeface="Calibri"/>
                <a:cs typeface="Calibri"/>
              </a:rPr>
              <a:t> </a:t>
            </a:r>
            <a:r>
              <a:rPr lang="en-US" sz="1700" dirty="0" err="1" smtClean="0">
                <a:solidFill>
                  <a:srgbClr val="000000"/>
                </a:solidFill>
                <a:ea typeface="Calibri"/>
                <a:cs typeface="Calibri"/>
              </a:rPr>
              <a:t>sich</a:t>
            </a:r>
            <a:r>
              <a:rPr lang="en-US" sz="1700" dirty="0" smtClean="0">
                <a:solidFill>
                  <a:srgbClr val="000000"/>
                </a:solidFill>
                <a:ea typeface="Calibri"/>
                <a:cs typeface="Calibri"/>
              </a:rPr>
              <a:t> </a:t>
            </a:r>
            <a:r>
              <a:rPr lang="en-US" sz="1700" dirty="0" err="1" smtClean="0">
                <a:solidFill>
                  <a:srgbClr val="000000"/>
                </a:solidFill>
                <a:ea typeface="Calibri"/>
                <a:cs typeface="Calibri"/>
              </a:rPr>
              <a:t>mehrere</a:t>
            </a:r>
            <a:r>
              <a:rPr lang="en-US" sz="1700" dirty="0" smtClean="0">
                <a:solidFill>
                  <a:srgbClr val="000000"/>
                </a:solidFill>
                <a:ea typeface="Calibri"/>
                <a:cs typeface="Calibri"/>
              </a:rPr>
              <a:t> </a:t>
            </a:r>
            <a:r>
              <a:rPr lang="en-US" sz="1700" dirty="0" err="1" smtClean="0">
                <a:solidFill>
                  <a:srgbClr val="000000"/>
                </a:solidFill>
                <a:ea typeface="Calibri"/>
                <a:cs typeface="Calibri"/>
              </a:rPr>
              <a:t>gute</a:t>
            </a:r>
            <a:r>
              <a:rPr lang="en-US" sz="1700" dirty="0" smtClean="0">
                <a:solidFill>
                  <a:srgbClr val="000000"/>
                </a:solidFill>
                <a:ea typeface="Calibri"/>
                <a:cs typeface="Calibri"/>
              </a:rPr>
              <a:t>, </a:t>
            </a:r>
            <a:r>
              <a:rPr lang="en-US" sz="1700" dirty="0" err="1" smtClean="0">
                <a:solidFill>
                  <a:srgbClr val="000000"/>
                </a:solidFill>
                <a:ea typeface="Calibri"/>
                <a:cs typeface="Calibri"/>
              </a:rPr>
              <a:t>alternativ</a:t>
            </a:r>
            <a:r>
              <a:rPr lang="en-US" sz="1700" dirty="0" smtClean="0">
                <a:solidFill>
                  <a:srgbClr val="000000"/>
                </a:solidFill>
                <a:ea typeface="Calibri"/>
                <a:cs typeface="Calibri"/>
              </a:rPr>
              <a:t> </a:t>
            </a:r>
            <a:r>
              <a:rPr lang="en-US" sz="1700" dirty="0" err="1" smtClean="0">
                <a:solidFill>
                  <a:srgbClr val="000000"/>
                </a:solidFill>
                <a:ea typeface="Calibri"/>
                <a:cs typeface="Calibri"/>
              </a:rPr>
              <a:t>einsetzbare</a:t>
            </a:r>
            <a:r>
              <a:rPr lang="en-US" sz="1700" dirty="0" smtClean="0">
                <a:solidFill>
                  <a:srgbClr val="000000"/>
                </a:solidFill>
                <a:ea typeface="Calibri"/>
                <a:cs typeface="Calibri"/>
              </a:rPr>
              <a:t> </a:t>
            </a:r>
            <a:r>
              <a:rPr lang="en-US" sz="1700" dirty="0" err="1" smtClean="0">
                <a:solidFill>
                  <a:srgbClr val="000000"/>
                </a:solidFill>
                <a:ea typeface="Calibri"/>
                <a:cs typeface="Calibri"/>
              </a:rPr>
              <a:t>Antibiotika</a:t>
            </a:r>
            <a:r>
              <a:rPr lang="en-US" sz="1700" dirty="0" smtClean="0">
                <a:solidFill>
                  <a:srgbClr val="000000"/>
                </a:solidFill>
                <a:ea typeface="Calibri"/>
                <a:cs typeface="Calibri"/>
              </a:rPr>
              <a:t> </a:t>
            </a:r>
            <a:r>
              <a:rPr lang="en-US" sz="1700" dirty="0" err="1" smtClean="0">
                <a:solidFill>
                  <a:srgbClr val="000000"/>
                </a:solidFill>
                <a:ea typeface="Calibri"/>
                <a:cs typeface="Calibri"/>
              </a:rPr>
              <a:t>nach</a:t>
            </a:r>
            <a:r>
              <a:rPr lang="en-US" sz="1700" dirty="0" smtClean="0">
                <a:solidFill>
                  <a:srgbClr val="000000"/>
                </a:solidFill>
                <a:ea typeface="Calibri"/>
                <a:cs typeface="Calibri"/>
              </a:rPr>
              <a:t> </a:t>
            </a:r>
            <a:r>
              <a:rPr lang="en-US" sz="1700" dirty="0" err="1" smtClean="0">
                <a:solidFill>
                  <a:srgbClr val="000000"/>
                </a:solidFill>
                <a:ea typeface="Calibri"/>
                <a:cs typeface="Calibri"/>
              </a:rPr>
              <a:t>dem</a:t>
            </a:r>
            <a:r>
              <a:rPr lang="en-US" sz="1700" dirty="0" smtClean="0">
                <a:solidFill>
                  <a:srgbClr val="000000"/>
                </a:solidFill>
                <a:ea typeface="Calibri"/>
                <a:cs typeface="Calibri"/>
              </a:rPr>
              <a:t> </a:t>
            </a:r>
            <a:r>
              <a:rPr lang="en-US" sz="1700" dirty="0" err="1" smtClean="0">
                <a:solidFill>
                  <a:srgbClr val="000000"/>
                </a:solidFill>
                <a:ea typeface="Calibri"/>
                <a:cs typeface="Calibri"/>
              </a:rPr>
              <a:t>Antibiogramm</a:t>
            </a:r>
            <a:r>
              <a:rPr lang="en-US" sz="1700" dirty="0" smtClean="0">
                <a:solidFill>
                  <a:srgbClr val="000000"/>
                </a:solidFill>
                <a:ea typeface="Calibri"/>
                <a:cs typeface="Calibri"/>
              </a:rPr>
              <a:t> </a:t>
            </a:r>
            <a:r>
              <a:rPr lang="en-US" sz="1700" dirty="0" err="1" smtClean="0">
                <a:solidFill>
                  <a:srgbClr val="000000"/>
                </a:solidFill>
                <a:ea typeface="Calibri"/>
                <a:cs typeface="Calibri"/>
              </a:rPr>
              <a:t>ergeben</a:t>
            </a:r>
            <a:r>
              <a:rPr lang="en-US" sz="1700" dirty="0" smtClean="0">
                <a:solidFill>
                  <a:srgbClr val="000000"/>
                </a:solidFill>
                <a:ea typeface="Calibri"/>
                <a:cs typeface="Calibri"/>
              </a:rPr>
              <a:t>, </a:t>
            </a:r>
            <a:r>
              <a:rPr lang="en-US" sz="1700" dirty="0" err="1" smtClean="0">
                <a:solidFill>
                  <a:srgbClr val="000000"/>
                </a:solidFill>
                <a:ea typeface="Calibri"/>
                <a:cs typeface="Calibri"/>
              </a:rPr>
              <a:t>ist</a:t>
            </a:r>
            <a:r>
              <a:rPr lang="en-US" sz="1700" dirty="0" smtClean="0">
                <a:solidFill>
                  <a:srgbClr val="000000"/>
                </a:solidFill>
                <a:ea typeface="Calibri"/>
                <a:cs typeface="Calibri"/>
              </a:rPr>
              <a:t> dies </a:t>
            </a:r>
            <a:r>
              <a:rPr lang="en-US" sz="1700" dirty="0" err="1" smtClean="0">
                <a:solidFill>
                  <a:srgbClr val="000000"/>
                </a:solidFill>
                <a:ea typeface="Calibri"/>
                <a:cs typeface="Calibri"/>
              </a:rPr>
              <a:t>u.U</a:t>
            </a:r>
            <a:r>
              <a:rPr lang="en-US" sz="1700" dirty="0" smtClean="0">
                <a:solidFill>
                  <a:srgbClr val="000000"/>
                </a:solidFill>
                <a:ea typeface="Calibri"/>
                <a:cs typeface="Calibri"/>
              </a:rPr>
              <a:t>. die </a:t>
            </a:r>
            <a:r>
              <a:rPr lang="en-US" sz="1700" dirty="0" err="1" smtClean="0">
                <a:solidFill>
                  <a:srgbClr val="000000"/>
                </a:solidFill>
                <a:ea typeface="Calibri"/>
                <a:cs typeface="Calibri"/>
              </a:rPr>
              <a:t>einfachste</a:t>
            </a:r>
            <a:r>
              <a:rPr lang="en-US" sz="1700" dirty="0" smtClean="0">
                <a:solidFill>
                  <a:srgbClr val="000000"/>
                </a:solidFill>
                <a:ea typeface="Calibri"/>
                <a:cs typeface="Calibri"/>
              </a:rPr>
              <a:t> und </a:t>
            </a:r>
            <a:r>
              <a:rPr lang="en-US" sz="1700" dirty="0" err="1" smtClean="0">
                <a:solidFill>
                  <a:srgbClr val="000000"/>
                </a:solidFill>
                <a:ea typeface="Calibri"/>
                <a:cs typeface="Calibri"/>
              </a:rPr>
              <a:t>sicherste</a:t>
            </a:r>
            <a:r>
              <a:rPr lang="en-US" sz="1700" dirty="0" smtClean="0">
                <a:solidFill>
                  <a:srgbClr val="000000"/>
                </a:solidFill>
                <a:ea typeface="Calibri"/>
                <a:cs typeface="Calibri"/>
              </a:rPr>
              <a:t> Option.</a:t>
            </a:r>
            <a:r>
              <a:rPr lang="en-US" sz="1700" dirty="0">
                <a:solidFill>
                  <a:srgbClr val="000000"/>
                </a:solidFill>
                <a:ea typeface="Calibri"/>
                <a:cs typeface="Calibri"/>
              </a:rPr>
              <a:t/>
            </a:r>
            <a:br>
              <a:rPr lang="en-US" sz="1700" dirty="0">
                <a:solidFill>
                  <a:srgbClr val="000000"/>
                </a:solidFill>
                <a:ea typeface="Calibri"/>
                <a:cs typeface="Calibri"/>
              </a:rPr>
            </a:br>
            <a:endParaRPr lang="en-US" sz="700" b="1" dirty="0">
              <a:solidFill>
                <a:srgbClr val="000000"/>
              </a:solidFill>
              <a:ea typeface="Calibri"/>
              <a:cs typeface="Calibri"/>
            </a:endParaRPr>
          </a:p>
          <a:p>
            <a:r>
              <a:rPr lang="en-US" sz="1700" dirty="0" err="1" smtClean="0">
                <a:solidFill>
                  <a:srgbClr val="000000"/>
                </a:solidFill>
                <a:ea typeface="Calibri"/>
                <a:cs typeface="Calibri"/>
              </a:rPr>
              <a:t>Ergreifen</a:t>
            </a:r>
            <a:r>
              <a:rPr lang="en-US" sz="1700" dirty="0" smtClean="0">
                <a:solidFill>
                  <a:srgbClr val="000000"/>
                </a:solidFill>
                <a:ea typeface="Calibri"/>
                <a:cs typeface="Calibri"/>
              </a:rPr>
              <a:t> </a:t>
            </a:r>
            <a:r>
              <a:rPr lang="en-US" sz="1700" dirty="0" err="1" smtClean="0">
                <a:solidFill>
                  <a:srgbClr val="000000"/>
                </a:solidFill>
                <a:ea typeface="Calibri"/>
                <a:cs typeface="Calibri"/>
              </a:rPr>
              <a:t>Sie</a:t>
            </a:r>
            <a:r>
              <a:rPr lang="en-US" sz="1700" dirty="0" smtClean="0">
                <a:solidFill>
                  <a:srgbClr val="000000"/>
                </a:solidFill>
                <a:ea typeface="Calibri"/>
                <a:cs typeface="Calibri"/>
              </a:rPr>
              <a:t> die </a:t>
            </a:r>
            <a:r>
              <a:rPr lang="en-US" sz="1700" dirty="0" err="1" smtClean="0">
                <a:solidFill>
                  <a:srgbClr val="000000"/>
                </a:solidFill>
                <a:ea typeface="Calibri"/>
                <a:cs typeface="Calibri"/>
              </a:rPr>
              <a:t>Gelegenheit</a:t>
            </a:r>
            <a:r>
              <a:rPr lang="en-US" sz="1700" dirty="0" smtClean="0">
                <a:solidFill>
                  <a:srgbClr val="000000"/>
                </a:solidFill>
                <a:ea typeface="Calibri"/>
                <a:cs typeface="Calibri"/>
              </a:rPr>
              <a:t> </a:t>
            </a:r>
            <a:r>
              <a:rPr lang="en-US" sz="1700" b="1" dirty="0" smtClean="0">
                <a:solidFill>
                  <a:srgbClr val="000000"/>
                </a:solidFill>
                <a:ea typeface="Calibri"/>
                <a:cs typeface="Calibri"/>
              </a:rPr>
              <a:t>die </a:t>
            </a:r>
            <a:r>
              <a:rPr lang="en-US" sz="1700" b="1" dirty="0" err="1" smtClean="0">
                <a:solidFill>
                  <a:srgbClr val="000000"/>
                </a:solidFill>
                <a:ea typeface="Calibri"/>
                <a:cs typeface="Calibri"/>
              </a:rPr>
              <a:t>Ergebnisse</a:t>
            </a:r>
            <a:r>
              <a:rPr lang="en-US" sz="1700" b="1" dirty="0" smtClean="0">
                <a:solidFill>
                  <a:srgbClr val="000000"/>
                </a:solidFill>
                <a:ea typeface="Calibri"/>
                <a:cs typeface="Calibri"/>
              </a:rPr>
              <a:t> </a:t>
            </a:r>
            <a:r>
              <a:rPr lang="en-US" sz="1700" b="1" dirty="0" err="1" smtClean="0">
                <a:solidFill>
                  <a:srgbClr val="000000"/>
                </a:solidFill>
                <a:ea typeface="Calibri"/>
                <a:cs typeface="Calibri"/>
              </a:rPr>
              <a:t>mit</a:t>
            </a:r>
            <a:r>
              <a:rPr lang="en-US" sz="1700" b="1" dirty="0" smtClean="0">
                <a:solidFill>
                  <a:srgbClr val="000000"/>
                </a:solidFill>
                <a:ea typeface="Calibri"/>
                <a:cs typeface="Calibri"/>
              </a:rPr>
              <a:t> </a:t>
            </a:r>
            <a:r>
              <a:rPr lang="en-US" sz="1700" b="1" dirty="0" err="1" smtClean="0">
                <a:solidFill>
                  <a:srgbClr val="000000"/>
                </a:solidFill>
                <a:ea typeface="Calibri"/>
                <a:cs typeface="Calibri"/>
              </a:rPr>
              <a:t>dem</a:t>
            </a:r>
            <a:r>
              <a:rPr lang="en-US" sz="1700" b="1" dirty="0" smtClean="0">
                <a:solidFill>
                  <a:srgbClr val="000000"/>
                </a:solidFill>
                <a:ea typeface="Calibri"/>
                <a:cs typeface="Calibri"/>
              </a:rPr>
              <a:t> </a:t>
            </a:r>
            <a:r>
              <a:rPr lang="en-US" sz="1700" b="1" dirty="0" err="1" smtClean="0">
                <a:solidFill>
                  <a:srgbClr val="000000"/>
                </a:solidFill>
                <a:ea typeface="Calibri"/>
                <a:cs typeface="Calibri"/>
              </a:rPr>
              <a:t>behandelnden</a:t>
            </a:r>
            <a:r>
              <a:rPr lang="en-US" sz="1700" b="1" dirty="0" smtClean="0">
                <a:solidFill>
                  <a:srgbClr val="000000"/>
                </a:solidFill>
                <a:ea typeface="Calibri"/>
                <a:cs typeface="Calibri"/>
              </a:rPr>
              <a:t> </a:t>
            </a:r>
            <a:r>
              <a:rPr lang="en-US" sz="1700" b="1" dirty="0" err="1" smtClean="0">
                <a:solidFill>
                  <a:srgbClr val="000000"/>
                </a:solidFill>
                <a:ea typeface="Calibri"/>
                <a:cs typeface="Calibri"/>
              </a:rPr>
              <a:t>Arzt</a:t>
            </a:r>
            <a:r>
              <a:rPr lang="en-US" sz="1700" b="1" dirty="0" smtClean="0">
                <a:solidFill>
                  <a:srgbClr val="000000"/>
                </a:solidFill>
                <a:ea typeface="Calibri"/>
                <a:cs typeface="Calibri"/>
              </a:rPr>
              <a:t> </a:t>
            </a:r>
            <a:r>
              <a:rPr lang="en-US" sz="1700" b="1" dirty="0" err="1" smtClean="0">
                <a:solidFill>
                  <a:srgbClr val="000000"/>
                </a:solidFill>
                <a:ea typeface="Calibri"/>
                <a:cs typeface="Calibri"/>
              </a:rPr>
              <a:t>zu</a:t>
            </a:r>
            <a:r>
              <a:rPr lang="en-US" sz="1700" b="1" dirty="0" smtClean="0">
                <a:solidFill>
                  <a:srgbClr val="000000"/>
                </a:solidFill>
                <a:ea typeface="Calibri"/>
                <a:cs typeface="Calibri"/>
              </a:rPr>
              <a:t> </a:t>
            </a:r>
            <a:r>
              <a:rPr lang="en-US" sz="1700" b="1" dirty="0" err="1" smtClean="0">
                <a:solidFill>
                  <a:srgbClr val="000000"/>
                </a:solidFill>
                <a:ea typeface="Calibri"/>
                <a:cs typeface="Calibri"/>
              </a:rPr>
              <a:t>diskutieren</a:t>
            </a:r>
            <a:r>
              <a:rPr lang="en-US" sz="1700" dirty="0" smtClean="0">
                <a:solidFill>
                  <a:srgbClr val="000000"/>
                </a:solidFill>
                <a:ea typeface="Calibri"/>
                <a:cs typeface="Calibri"/>
              </a:rPr>
              <a:t>.</a:t>
            </a:r>
            <a:endParaRPr lang="sv-SE" sz="1700" dirty="0"/>
          </a:p>
        </p:txBody>
      </p:sp>
      <p:sp>
        <p:nvSpPr>
          <p:cNvPr id="4" name="Platshållare för sidfot 3"/>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spTree>
    <p:extLst>
      <p:ext uri="{BB962C8B-B14F-4D97-AF65-F5344CB8AC3E}">
        <p14:creationId xmlns:p14="http://schemas.microsoft.com/office/powerpoint/2010/main" val="13364840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15DFF531-8CBA-8446-BBB0-D9FDD01FAE0D}"/>
              </a:ext>
            </a:extLst>
          </p:cNvPr>
          <p:cNvSpPr>
            <a:spLocks noGrp="1"/>
          </p:cNvSpPr>
          <p:nvPr>
            <p:ph type="title"/>
          </p:nvPr>
        </p:nvSpPr>
        <p:spPr>
          <a:xfrm>
            <a:off x="457200" y="205979"/>
            <a:ext cx="8229600" cy="821531"/>
          </a:xfrm>
        </p:spPr>
        <p:txBody>
          <a:bodyPr>
            <a:noAutofit/>
          </a:bodyPr>
          <a:lstStyle/>
          <a:p>
            <a:r>
              <a:rPr lang="sv-SE" sz="2800" b="1" dirty="0">
                <a:solidFill>
                  <a:schemeClr val="accent5">
                    <a:lumMod val="50000"/>
                  </a:schemeClr>
                </a:solidFill>
              </a:rPr>
              <a:t>ATU – </a:t>
            </a:r>
            <a:r>
              <a:rPr lang="sv-SE" sz="2800" b="1" dirty="0" smtClean="0">
                <a:solidFill>
                  <a:schemeClr val="accent5">
                    <a:lumMod val="50000"/>
                  </a:schemeClr>
                </a:solidFill>
              </a:rPr>
              <a:t>das angemessene Verfahren kann nach den jeweiligen Umständen variieren</a:t>
            </a:r>
            <a:endParaRPr lang="sv-SE" sz="2800" b="1" dirty="0">
              <a:solidFill>
                <a:schemeClr val="accent5">
                  <a:lumMod val="50000"/>
                </a:schemeClr>
              </a:solidFill>
            </a:endParaRPr>
          </a:p>
        </p:txBody>
      </p:sp>
      <p:sp>
        <p:nvSpPr>
          <p:cNvPr id="3" name="Platshållare för innehåll 2">
            <a:extLst>
              <a:ext uri="{FF2B5EF4-FFF2-40B4-BE49-F238E27FC236}">
                <a16:creationId xmlns="" xmlns:a16="http://schemas.microsoft.com/office/drawing/2014/main" id="{08D7F8B2-C214-4F4B-9537-400FAC18C5A8}"/>
              </a:ext>
            </a:extLst>
          </p:cNvPr>
          <p:cNvSpPr>
            <a:spLocks noGrp="1"/>
          </p:cNvSpPr>
          <p:nvPr>
            <p:ph idx="1"/>
          </p:nvPr>
        </p:nvSpPr>
        <p:spPr>
          <a:xfrm>
            <a:off x="254833" y="1200151"/>
            <a:ext cx="8724275" cy="3394472"/>
          </a:xfrm>
          <a:ln>
            <a:solidFill>
              <a:schemeClr val="tx2">
                <a:lumMod val="75000"/>
              </a:schemeClr>
            </a:solidFill>
          </a:ln>
        </p:spPr>
        <p:txBody>
          <a:bodyPr>
            <a:normAutofit fontScale="92500" lnSpcReduction="20000"/>
          </a:bodyPr>
          <a:lstStyle/>
          <a:p>
            <a:r>
              <a:rPr lang="en-GB" sz="2400" dirty="0" smtClean="0"/>
              <a:t>WENN </a:t>
            </a:r>
            <a:r>
              <a:rPr lang="en-GB" sz="2400" dirty="0" err="1" smtClean="0"/>
              <a:t>dem</a:t>
            </a:r>
            <a:r>
              <a:rPr lang="en-GB" sz="2400" dirty="0" smtClean="0"/>
              <a:t> </a:t>
            </a:r>
            <a:r>
              <a:rPr lang="en-GB" sz="2400" dirty="0" err="1" smtClean="0"/>
              <a:t>behandelnden</a:t>
            </a:r>
            <a:r>
              <a:rPr lang="en-GB" sz="2400" dirty="0" smtClean="0"/>
              <a:t> </a:t>
            </a:r>
            <a:r>
              <a:rPr lang="en-GB" sz="2400" dirty="0" err="1" smtClean="0"/>
              <a:t>Arzt</a:t>
            </a:r>
            <a:r>
              <a:rPr lang="en-GB" sz="2400" dirty="0" smtClean="0"/>
              <a:t> </a:t>
            </a:r>
            <a:r>
              <a:rPr lang="en-GB" sz="2400" dirty="0" err="1" smtClean="0"/>
              <a:t>nur</a:t>
            </a:r>
            <a:r>
              <a:rPr lang="en-GB" sz="2400" dirty="0" smtClean="0"/>
              <a:t> </a:t>
            </a:r>
            <a:r>
              <a:rPr lang="en-GB" sz="2400" dirty="0" err="1" smtClean="0"/>
              <a:t>wenige</a:t>
            </a:r>
            <a:r>
              <a:rPr lang="en-GB" sz="2400" dirty="0" smtClean="0"/>
              <a:t> </a:t>
            </a:r>
            <a:r>
              <a:rPr lang="en-GB" sz="2400" dirty="0" err="1" smtClean="0"/>
              <a:t>Antibiotika</a:t>
            </a:r>
            <a:r>
              <a:rPr lang="en-GB" sz="2400" dirty="0" smtClean="0"/>
              <a:t> </a:t>
            </a:r>
            <a:r>
              <a:rPr lang="en-GB" sz="2400" dirty="0" err="1" smtClean="0"/>
              <a:t>zur</a:t>
            </a:r>
            <a:r>
              <a:rPr lang="en-GB" sz="2400" dirty="0" smtClean="0"/>
              <a:t> </a:t>
            </a:r>
            <a:r>
              <a:rPr lang="en-GB" sz="2400" dirty="0" err="1" smtClean="0"/>
              <a:t>Verfügung</a:t>
            </a:r>
            <a:r>
              <a:rPr lang="en-GB" sz="2400" dirty="0" smtClean="0"/>
              <a:t> </a:t>
            </a:r>
            <a:r>
              <a:rPr lang="en-GB" sz="2400" dirty="0" err="1" smtClean="0"/>
              <a:t>stehen</a:t>
            </a:r>
            <a:r>
              <a:rPr lang="en-GB" sz="2400" dirty="0" smtClean="0"/>
              <a:t>, DANN </a:t>
            </a:r>
            <a:r>
              <a:rPr lang="en-GB" sz="2400" dirty="0" err="1" smtClean="0"/>
              <a:t>soll</a:t>
            </a:r>
            <a:r>
              <a:rPr lang="en-GB" sz="2400" dirty="0" smtClean="0"/>
              <a:t> </a:t>
            </a:r>
            <a:r>
              <a:rPr lang="en-GB" sz="2400" dirty="0" err="1" smtClean="0"/>
              <a:t>eine</a:t>
            </a:r>
            <a:r>
              <a:rPr lang="en-GB" sz="2400" dirty="0" smtClean="0"/>
              <a:t> </a:t>
            </a:r>
            <a:r>
              <a:rPr lang="en-GB" sz="2400" dirty="0" err="1" smtClean="0"/>
              <a:t>vertrauenswürdige</a:t>
            </a:r>
            <a:r>
              <a:rPr lang="en-GB" sz="2400" dirty="0" smtClean="0"/>
              <a:t> </a:t>
            </a:r>
            <a:r>
              <a:rPr lang="en-GB" sz="2400" dirty="0" err="1" smtClean="0"/>
              <a:t>Kategorisierung</a:t>
            </a:r>
            <a:r>
              <a:rPr lang="en-GB" sz="2400" dirty="0" smtClean="0"/>
              <a:t> </a:t>
            </a:r>
            <a:r>
              <a:rPr lang="en-GB" sz="2400" dirty="0" err="1" smtClean="0"/>
              <a:t>erreicht</a:t>
            </a:r>
            <a:r>
              <a:rPr lang="en-GB" sz="2400" dirty="0" smtClean="0"/>
              <a:t> </a:t>
            </a:r>
            <a:r>
              <a:rPr lang="en-GB" sz="2400" dirty="0" err="1" smtClean="0"/>
              <a:t>werden</a:t>
            </a:r>
            <a:r>
              <a:rPr lang="en-GB" sz="2400" dirty="0" smtClean="0"/>
              <a:t>. </a:t>
            </a:r>
            <a:endParaRPr lang="en-GB" sz="2400" dirty="0"/>
          </a:p>
          <a:p>
            <a:r>
              <a:rPr lang="en-GB" sz="2400" dirty="0" smtClean="0"/>
              <a:t>WENN </a:t>
            </a:r>
            <a:r>
              <a:rPr lang="en-GB" sz="2400" dirty="0" err="1" smtClean="0"/>
              <a:t>Nachweis</a:t>
            </a:r>
            <a:r>
              <a:rPr lang="en-GB" sz="2400" dirty="0" smtClean="0"/>
              <a:t> in </a:t>
            </a:r>
            <a:r>
              <a:rPr lang="en-GB" sz="2400" dirty="0" err="1" smtClean="0"/>
              <a:t>Blutkultur</a:t>
            </a:r>
            <a:r>
              <a:rPr lang="en-GB" sz="2400" dirty="0"/>
              <a:t>, DANN </a:t>
            </a:r>
            <a:r>
              <a:rPr lang="en-GB" sz="2400" dirty="0" err="1"/>
              <a:t>soll</a:t>
            </a:r>
            <a:r>
              <a:rPr lang="en-GB" sz="2400" dirty="0"/>
              <a:t> </a:t>
            </a:r>
            <a:r>
              <a:rPr lang="en-GB" sz="2400" dirty="0" err="1"/>
              <a:t>eine</a:t>
            </a:r>
            <a:r>
              <a:rPr lang="en-GB" sz="2400" dirty="0"/>
              <a:t> </a:t>
            </a:r>
            <a:r>
              <a:rPr lang="en-GB" sz="2400" dirty="0" err="1"/>
              <a:t>vertrauenswürdige</a:t>
            </a:r>
            <a:r>
              <a:rPr lang="en-GB" sz="2400" dirty="0"/>
              <a:t> </a:t>
            </a:r>
            <a:r>
              <a:rPr lang="en-GB" sz="2400" dirty="0" err="1"/>
              <a:t>Kategorisierung</a:t>
            </a:r>
            <a:r>
              <a:rPr lang="en-GB" sz="2400" dirty="0"/>
              <a:t> </a:t>
            </a:r>
            <a:r>
              <a:rPr lang="en-GB" sz="2400" dirty="0" err="1" smtClean="0"/>
              <a:t>erreicht</a:t>
            </a:r>
            <a:r>
              <a:rPr lang="en-GB" sz="2400" dirty="0" smtClean="0"/>
              <a:t> </a:t>
            </a:r>
            <a:r>
              <a:rPr lang="en-GB" sz="2400" dirty="0" err="1" smtClean="0"/>
              <a:t>werden</a:t>
            </a:r>
            <a:r>
              <a:rPr lang="en-GB" sz="2400" dirty="0"/>
              <a:t>. </a:t>
            </a:r>
          </a:p>
          <a:p>
            <a:r>
              <a:rPr lang="en-GB" sz="2400" dirty="0" smtClean="0"/>
              <a:t>WENN </a:t>
            </a:r>
            <a:r>
              <a:rPr lang="en-GB" sz="2400" dirty="0" err="1" smtClean="0"/>
              <a:t>eine</a:t>
            </a:r>
            <a:r>
              <a:rPr lang="en-GB" sz="2400" dirty="0" smtClean="0"/>
              <a:t> alternative </a:t>
            </a:r>
            <a:r>
              <a:rPr lang="en-GB" sz="2400" dirty="0" err="1" smtClean="0"/>
              <a:t>Methode</a:t>
            </a:r>
            <a:r>
              <a:rPr lang="en-GB" sz="2400" dirty="0" smtClean="0"/>
              <a:t> </a:t>
            </a:r>
            <a:r>
              <a:rPr lang="en-GB" sz="2400" dirty="0" err="1" smtClean="0"/>
              <a:t>ohne</a:t>
            </a:r>
            <a:r>
              <a:rPr lang="en-GB" sz="2400" dirty="0" smtClean="0"/>
              <a:t> </a:t>
            </a:r>
            <a:r>
              <a:rPr lang="en-GB" sz="2400" dirty="0" err="1" smtClean="0"/>
              <a:t>Verzögerung</a:t>
            </a:r>
            <a:r>
              <a:rPr lang="en-GB" sz="2400" dirty="0" smtClean="0"/>
              <a:t> </a:t>
            </a:r>
            <a:r>
              <a:rPr lang="en-GB" sz="2400" dirty="0" err="1" smtClean="0"/>
              <a:t>möglich</a:t>
            </a:r>
            <a:r>
              <a:rPr lang="en-GB" sz="2400" dirty="0" smtClean="0"/>
              <a:t> </a:t>
            </a:r>
            <a:r>
              <a:rPr lang="en-GB" sz="2400" dirty="0" err="1" smtClean="0"/>
              <a:t>ist</a:t>
            </a:r>
            <a:r>
              <a:rPr lang="en-GB" sz="2400" dirty="0" smtClean="0"/>
              <a:t>, </a:t>
            </a:r>
            <a:r>
              <a:rPr lang="en-GB" sz="2400" dirty="0"/>
              <a:t>DANN </a:t>
            </a:r>
            <a:r>
              <a:rPr lang="en-GB" sz="2400" dirty="0" err="1"/>
              <a:t>soll</a:t>
            </a:r>
            <a:r>
              <a:rPr lang="en-GB" sz="2400" dirty="0"/>
              <a:t> </a:t>
            </a:r>
            <a:r>
              <a:rPr lang="en-GB" sz="2400" dirty="0" err="1"/>
              <a:t>eine</a:t>
            </a:r>
            <a:r>
              <a:rPr lang="en-GB" sz="2400" dirty="0"/>
              <a:t> </a:t>
            </a:r>
            <a:r>
              <a:rPr lang="en-GB" sz="2400" dirty="0" err="1"/>
              <a:t>vertrauenswürdige</a:t>
            </a:r>
            <a:r>
              <a:rPr lang="en-GB" sz="2400" dirty="0"/>
              <a:t> </a:t>
            </a:r>
            <a:r>
              <a:rPr lang="en-GB" sz="2400" dirty="0" err="1"/>
              <a:t>Kategorisierung</a:t>
            </a:r>
            <a:r>
              <a:rPr lang="en-GB" sz="2400" dirty="0"/>
              <a:t> </a:t>
            </a:r>
            <a:r>
              <a:rPr lang="en-GB" sz="2400" dirty="0" err="1" smtClean="0"/>
              <a:t>erreicht</a:t>
            </a:r>
            <a:r>
              <a:rPr lang="en-GB" sz="2400" dirty="0" smtClean="0"/>
              <a:t> </a:t>
            </a:r>
            <a:r>
              <a:rPr lang="en-GB" sz="2400" dirty="0" err="1" smtClean="0"/>
              <a:t>werden</a:t>
            </a:r>
            <a:r>
              <a:rPr lang="sv-SE" sz="2400" dirty="0" smtClean="0"/>
              <a:t>. </a:t>
            </a:r>
            <a:endParaRPr lang="en-GB" sz="2400" dirty="0"/>
          </a:p>
          <a:p>
            <a:r>
              <a:rPr lang="en-GB" sz="2400" dirty="0" smtClean="0"/>
              <a:t>WENN </a:t>
            </a:r>
            <a:r>
              <a:rPr lang="en-GB" sz="2400" dirty="0" err="1" smtClean="0"/>
              <a:t>viele</a:t>
            </a:r>
            <a:r>
              <a:rPr lang="en-GB" sz="2400" dirty="0" smtClean="0"/>
              <a:t> alternative </a:t>
            </a:r>
            <a:r>
              <a:rPr lang="en-GB" sz="2400" dirty="0" err="1" smtClean="0"/>
              <a:t>Antibiotika</a:t>
            </a:r>
            <a:r>
              <a:rPr lang="en-GB" sz="2400" dirty="0" smtClean="0"/>
              <a:t> </a:t>
            </a:r>
            <a:r>
              <a:rPr lang="en-GB" sz="2400" dirty="0" err="1" smtClean="0"/>
              <a:t>einsetzbar</a:t>
            </a:r>
            <a:r>
              <a:rPr lang="en-GB" sz="2400" dirty="0" smtClean="0"/>
              <a:t> </a:t>
            </a:r>
            <a:r>
              <a:rPr lang="en-GB" sz="2400" dirty="0" err="1" smtClean="0"/>
              <a:t>sind</a:t>
            </a:r>
            <a:r>
              <a:rPr lang="en-GB" sz="2400" dirty="0" smtClean="0"/>
              <a:t>, DANN </a:t>
            </a:r>
            <a:r>
              <a:rPr lang="en-GB" sz="2400" dirty="0" err="1" smtClean="0"/>
              <a:t>berichte</a:t>
            </a:r>
            <a:r>
              <a:rPr lang="en-GB" sz="2400" dirty="0" smtClean="0"/>
              <a:t> R (</a:t>
            </a:r>
            <a:r>
              <a:rPr lang="en-GB" sz="2400" dirty="0" err="1" smtClean="0"/>
              <a:t>mit</a:t>
            </a:r>
            <a:r>
              <a:rPr lang="en-GB" sz="2400" dirty="0" smtClean="0"/>
              <a:t> </a:t>
            </a:r>
            <a:r>
              <a:rPr lang="en-GB" sz="2400" dirty="0" err="1" smtClean="0"/>
              <a:t>oder</a:t>
            </a:r>
            <a:r>
              <a:rPr lang="en-GB" sz="2400" dirty="0" smtClean="0"/>
              <a:t> </a:t>
            </a:r>
            <a:r>
              <a:rPr lang="en-GB" sz="2400" dirty="0" err="1" smtClean="0"/>
              <a:t>ohne</a:t>
            </a:r>
            <a:r>
              <a:rPr lang="en-GB" sz="2400" dirty="0" smtClean="0"/>
              <a:t> </a:t>
            </a:r>
            <a:r>
              <a:rPr lang="en-GB" sz="2400" dirty="0" err="1" smtClean="0"/>
              <a:t>Kommentar</a:t>
            </a:r>
            <a:r>
              <a:rPr lang="en-GB" sz="2400" dirty="0" smtClean="0"/>
              <a:t>).</a:t>
            </a:r>
            <a:endParaRPr lang="en-GB" sz="2400" dirty="0"/>
          </a:p>
          <a:p>
            <a:r>
              <a:rPr lang="en-GB" sz="2400" dirty="0" smtClean="0"/>
              <a:t>WENN das </a:t>
            </a:r>
            <a:r>
              <a:rPr lang="en-GB" sz="2400" dirty="0" err="1" smtClean="0"/>
              <a:t>Ergebnis</a:t>
            </a:r>
            <a:r>
              <a:rPr lang="en-GB" sz="2400" dirty="0" smtClean="0"/>
              <a:t> </a:t>
            </a:r>
            <a:r>
              <a:rPr lang="en-GB" sz="2400" dirty="0" err="1" smtClean="0"/>
              <a:t>berichtet</a:t>
            </a:r>
            <a:r>
              <a:rPr lang="en-GB" sz="2400" dirty="0" smtClean="0"/>
              <a:t> </a:t>
            </a:r>
            <a:r>
              <a:rPr lang="en-GB" sz="2400" dirty="0" err="1" smtClean="0"/>
              <a:t>werden</a:t>
            </a:r>
            <a:r>
              <a:rPr lang="en-GB" sz="2400" dirty="0" smtClean="0"/>
              <a:t> muss, DANN </a:t>
            </a:r>
            <a:r>
              <a:rPr lang="en-GB" sz="2400" dirty="0" err="1" smtClean="0"/>
              <a:t>kommentiere</a:t>
            </a:r>
            <a:r>
              <a:rPr lang="en-GB" sz="2400" dirty="0" smtClean="0"/>
              <a:t> die </a:t>
            </a:r>
            <a:r>
              <a:rPr lang="en-GB" sz="2400" dirty="0" err="1" smtClean="0"/>
              <a:t>Unsicherheit</a:t>
            </a:r>
            <a:r>
              <a:rPr lang="en-GB" sz="2400" dirty="0" smtClean="0"/>
              <a:t> in </a:t>
            </a:r>
            <a:r>
              <a:rPr lang="en-GB" sz="2400" dirty="0" err="1" smtClean="0"/>
              <a:t>einem</a:t>
            </a:r>
            <a:r>
              <a:rPr lang="en-GB" sz="2400" dirty="0" smtClean="0"/>
              <a:t> </a:t>
            </a:r>
            <a:r>
              <a:rPr lang="en-GB" sz="2400" dirty="0" err="1" smtClean="0"/>
              <a:t>Kommentar</a:t>
            </a:r>
            <a:r>
              <a:rPr lang="en-GB" sz="2400" dirty="0" smtClean="0"/>
              <a:t>. </a:t>
            </a:r>
            <a:endParaRPr lang="sv-SE" sz="2400" dirty="0"/>
          </a:p>
        </p:txBody>
      </p:sp>
      <p:sp>
        <p:nvSpPr>
          <p:cNvPr id="4" name="Platshållare för sidfot 3">
            <a:extLst>
              <a:ext uri="{FF2B5EF4-FFF2-40B4-BE49-F238E27FC236}">
                <a16:creationId xmlns="" xmlns:a16="http://schemas.microsoft.com/office/drawing/2014/main" id="{E658DB6D-0553-9541-9EEF-FE0484BD9662}"/>
              </a:ext>
            </a:extLst>
          </p:cNvPr>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spTree>
    <p:extLst>
      <p:ext uri="{BB962C8B-B14F-4D97-AF65-F5344CB8AC3E}">
        <p14:creationId xmlns:p14="http://schemas.microsoft.com/office/powerpoint/2010/main" val="6572219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82772" y="1226704"/>
            <a:ext cx="8229600" cy="3307718"/>
          </a:xfrm>
        </p:spPr>
        <p:txBody>
          <a:bodyPr>
            <a:normAutofit fontScale="90000"/>
          </a:bodyPr>
          <a:lstStyle/>
          <a:p>
            <a:r>
              <a:rPr lang="sv-SE" dirty="0"/>
              <a:t/>
            </a:r>
            <a:br>
              <a:rPr lang="sv-SE" dirty="0"/>
            </a:br>
            <a:r>
              <a:rPr lang="sv-SE" dirty="0" smtClean="0"/>
              <a:t>Das Ende</a:t>
            </a:r>
            <a:r>
              <a:rPr lang="sv-SE" dirty="0"/>
              <a:t/>
            </a:r>
            <a:br>
              <a:rPr lang="sv-SE" dirty="0"/>
            </a:br>
            <a:r>
              <a:rPr lang="sv-SE" sz="2700" dirty="0" smtClean="0">
                <a:solidFill>
                  <a:schemeClr val="bg1">
                    <a:lumMod val="85000"/>
                  </a:schemeClr>
                </a:solidFill>
              </a:rPr>
              <a:t>….</a:t>
            </a:r>
            <a:r>
              <a:rPr lang="sv-SE" sz="3100" dirty="0" smtClean="0">
                <a:solidFill>
                  <a:schemeClr val="bg1">
                    <a:lumMod val="85000"/>
                  </a:schemeClr>
                </a:solidFill>
              </a:rPr>
              <a:t>vom Anfang….</a:t>
            </a:r>
            <a:r>
              <a:rPr lang="sv-SE" dirty="0"/>
              <a:t/>
            </a:r>
            <a:br>
              <a:rPr lang="sv-SE" dirty="0"/>
            </a:br>
            <a:r>
              <a:rPr lang="sv-SE" sz="2400" dirty="0"/>
              <a:t/>
            </a:r>
            <a:br>
              <a:rPr lang="sv-SE" sz="2400" dirty="0"/>
            </a:br>
            <a:r>
              <a:rPr lang="sv-SE" sz="2400" dirty="0"/>
              <a:t/>
            </a:r>
            <a:br>
              <a:rPr lang="sv-SE" sz="2400" dirty="0"/>
            </a:br>
            <a:r>
              <a:rPr lang="sv-SE" sz="2400" dirty="0" smtClean="0"/>
              <a:t>Fragen und Kommentare an </a:t>
            </a:r>
            <a:r>
              <a:rPr lang="sv-SE" sz="2400" dirty="0" smtClean="0">
                <a:hlinkClick r:id="rId2"/>
              </a:rPr>
              <a:t>gunnar.kahlmeter@eucast.org</a:t>
            </a:r>
            <a:r>
              <a:rPr lang="sv-SE" sz="2400" dirty="0" smtClean="0"/>
              <a:t/>
            </a:r>
            <a:br>
              <a:rPr lang="sv-SE" sz="2400" dirty="0" smtClean="0"/>
            </a:br>
            <a:r>
              <a:rPr lang="sv-SE" sz="2400" dirty="0" smtClean="0"/>
              <a:t>oder das NAK-Deutschland </a:t>
            </a:r>
            <a:r>
              <a:rPr lang="sv-SE" sz="2400" dirty="0" smtClean="0">
                <a:hlinkClick r:id="rId3"/>
              </a:rPr>
              <a:t>nak@p-e-g.org</a:t>
            </a:r>
            <a:r>
              <a:rPr lang="sv-SE" sz="2400" dirty="0" smtClean="0"/>
              <a:t> </a:t>
            </a:r>
            <a:endParaRPr lang="sv-SE" dirty="0"/>
          </a:p>
        </p:txBody>
      </p:sp>
      <p:sp>
        <p:nvSpPr>
          <p:cNvPr id="4" name="Platshållare för sidfot 3"/>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spTree>
    <p:extLst>
      <p:ext uri="{BB962C8B-B14F-4D97-AF65-F5344CB8AC3E}">
        <p14:creationId xmlns:p14="http://schemas.microsoft.com/office/powerpoint/2010/main" val="1424005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508" y="349646"/>
            <a:ext cx="8193770" cy="978113"/>
          </a:xfrm>
        </p:spPr>
        <p:txBody>
          <a:bodyPr>
            <a:noAutofit/>
          </a:bodyPr>
          <a:lstStyle/>
          <a:p>
            <a:r>
              <a:rPr lang="en-US" sz="2400" dirty="0" err="1" smtClean="0">
                <a:solidFill>
                  <a:schemeClr val="accent5">
                    <a:lumMod val="50000"/>
                  </a:schemeClr>
                </a:solidFill>
              </a:rPr>
              <a:t>Mit</a:t>
            </a:r>
            <a:r>
              <a:rPr lang="en-US" sz="2400" dirty="0" smtClean="0">
                <a:solidFill>
                  <a:schemeClr val="accent5">
                    <a:lumMod val="50000"/>
                  </a:schemeClr>
                </a:solidFill>
              </a:rPr>
              <a:t> der </a:t>
            </a:r>
            <a:r>
              <a:rPr lang="en-US" sz="2400" dirty="0" err="1" smtClean="0">
                <a:solidFill>
                  <a:schemeClr val="accent5">
                    <a:lumMod val="50000"/>
                  </a:schemeClr>
                </a:solidFill>
              </a:rPr>
              <a:t>alten</a:t>
            </a:r>
            <a:r>
              <a:rPr lang="en-US" sz="2400" dirty="0" smtClean="0">
                <a:solidFill>
                  <a:schemeClr val="accent5">
                    <a:lumMod val="50000"/>
                  </a:schemeClr>
                </a:solidFill>
              </a:rPr>
              <a:t> Definition </a:t>
            </a:r>
            <a:r>
              <a:rPr lang="en-US" sz="2400" dirty="0" err="1" smtClean="0">
                <a:solidFill>
                  <a:schemeClr val="accent5">
                    <a:lumMod val="50000"/>
                  </a:schemeClr>
                </a:solidFill>
              </a:rPr>
              <a:t>ist</a:t>
            </a:r>
            <a:r>
              <a:rPr lang="en-US" sz="2400" dirty="0" smtClean="0">
                <a:solidFill>
                  <a:schemeClr val="accent5">
                    <a:lumMod val="50000"/>
                  </a:schemeClr>
                </a:solidFill>
              </a:rPr>
              <a:t> </a:t>
            </a:r>
            <a:r>
              <a:rPr lang="en-US" sz="2400" dirty="0" err="1" smtClean="0">
                <a:solidFill>
                  <a:schemeClr val="accent5">
                    <a:lumMod val="50000"/>
                  </a:schemeClr>
                </a:solidFill>
              </a:rPr>
              <a:t>nicht</a:t>
            </a:r>
            <a:r>
              <a:rPr lang="en-US" sz="2400" dirty="0" smtClean="0">
                <a:solidFill>
                  <a:schemeClr val="accent5">
                    <a:lumMod val="50000"/>
                  </a:schemeClr>
                </a:solidFill>
              </a:rPr>
              <a:t> </a:t>
            </a:r>
            <a:r>
              <a:rPr lang="en-US" sz="2400" dirty="0" err="1" smtClean="0">
                <a:solidFill>
                  <a:schemeClr val="accent5">
                    <a:lumMod val="50000"/>
                  </a:schemeClr>
                </a:solidFill>
              </a:rPr>
              <a:t>klar</a:t>
            </a:r>
            <a:r>
              <a:rPr lang="en-US" sz="2400" dirty="0" smtClean="0">
                <a:solidFill>
                  <a:schemeClr val="accent5">
                    <a:lumMod val="50000"/>
                  </a:schemeClr>
                </a:solidFill>
              </a:rPr>
              <a:t>, </a:t>
            </a:r>
            <a:r>
              <a:rPr lang="en-US" sz="2400" dirty="0" err="1" smtClean="0">
                <a:solidFill>
                  <a:schemeClr val="accent5">
                    <a:lumMod val="50000"/>
                  </a:schemeClr>
                </a:solidFill>
              </a:rPr>
              <a:t>welche</a:t>
            </a:r>
            <a:r>
              <a:rPr lang="en-US" sz="2400" dirty="0" smtClean="0">
                <a:solidFill>
                  <a:schemeClr val="accent5">
                    <a:lumMod val="50000"/>
                  </a:schemeClr>
                </a:solidFill>
              </a:rPr>
              <a:t> der </a:t>
            </a:r>
            <a:r>
              <a:rPr lang="en-US" sz="2400" dirty="0" err="1" smtClean="0">
                <a:solidFill>
                  <a:schemeClr val="accent5">
                    <a:lumMod val="50000"/>
                  </a:schemeClr>
                </a:solidFill>
              </a:rPr>
              <a:t>Bedeutungen</a:t>
            </a:r>
            <a:r>
              <a:rPr lang="en-US" sz="2400" dirty="0" smtClean="0">
                <a:solidFill>
                  <a:schemeClr val="accent5">
                    <a:lumMod val="50000"/>
                  </a:schemeClr>
                </a:solidFill>
              </a:rPr>
              <a:t> in </a:t>
            </a:r>
            <a:r>
              <a:rPr lang="en-US" sz="2400" dirty="0" err="1" smtClean="0">
                <a:solidFill>
                  <a:schemeClr val="accent5">
                    <a:lumMod val="50000"/>
                  </a:schemeClr>
                </a:solidFill>
              </a:rPr>
              <a:t>einem</a:t>
            </a:r>
            <a:r>
              <a:rPr lang="en-US" sz="2400" dirty="0" smtClean="0">
                <a:solidFill>
                  <a:schemeClr val="accent5">
                    <a:lumMod val="50000"/>
                  </a:schemeClr>
                </a:solidFill>
              </a:rPr>
              <a:t> </a:t>
            </a:r>
            <a:r>
              <a:rPr lang="en-US" sz="2400" dirty="0" err="1" smtClean="0">
                <a:solidFill>
                  <a:schemeClr val="accent5">
                    <a:lumMod val="50000"/>
                  </a:schemeClr>
                </a:solidFill>
              </a:rPr>
              <a:t>Befund</a:t>
            </a:r>
            <a:r>
              <a:rPr lang="en-US" sz="2400" dirty="0" smtClean="0">
                <a:solidFill>
                  <a:schemeClr val="accent5">
                    <a:lumMod val="50000"/>
                  </a:schemeClr>
                </a:solidFill>
              </a:rPr>
              <a:t> /</a:t>
            </a:r>
            <a:r>
              <a:rPr lang="en-US" sz="2400" dirty="0" err="1" smtClean="0">
                <a:solidFill>
                  <a:schemeClr val="accent5">
                    <a:lumMod val="50000"/>
                  </a:schemeClr>
                </a:solidFill>
              </a:rPr>
              <a:t>Antibiogramm</a:t>
            </a:r>
            <a:r>
              <a:rPr lang="en-US" sz="2400" dirty="0" smtClean="0">
                <a:solidFill>
                  <a:schemeClr val="accent5">
                    <a:lumMod val="50000"/>
                  </a:schemeClr>
                </a:solidFill>
              </a:rPr>
              <a:t>) </a:t>
            </a:r>
            <a:r>
              <a:rPr lang="en-US" sz="2400" dirty="0" err="1" smtClean="0">
                <a:solidFill>
                  <a:schemeClr val="accent5">
                    <a:lumMod val="50000"/>
                  </a:schemeClr>
                </a:solidFill>
              </a:rPr>
              <a:t>gemeint</a:t>
            </a:r>
            <a:r>
              <a:rPr lang="en-US" sz="2400" dirty="0" smtClean="0">
                <a:solidFill>
                  <a:schemeClr val="accent5">
                    <a:lumMod val="50000"/>
                  </a:schemeClr>
                </a:solidFill>
              </a:rPr>
              <a:t> </a:t>
            </a:r>
            <a:r>
              <a:rPr lang="en-US" sz="2400" dirty="0" err="1" smtClean="0">
                <a:solidFill>
                  <a:schemeClr val="accent5">
                    <a:lumMod val="50000"/>
                  </a:schemeClr>
                </a:solidFill>
              </a:rPr>
              <a:t>ist</a:t>
            </a:r>
            <a:r>
              <a:rPr lang="en-US" sz="2400" dirty="0" smtClean="0">
                <a:solidFill>
                  <a:schemeClr val="accent5">
                    <a:lumMod val="50000"/>
                  </a:schemeClr>
                </a:solidFill>
              </a:rPr>
              <a:t>:. </a:t>
            </a:r>
            <a:endParaRPr lang="en-US" sz="2400" dirty="0">
              <a:solidFill>
                <a:schemeClr val="accent5">
                  <a:lumMod val="50000"/>
                </a:schemeClr>
              </a:solidFill>
            </a:endParaRPr>
          </a:p>
        </p:txBody>
      </p:sp>
      <p:sp>
        <p:nvSpPr>
          <p:cNvPr id="4" name="Platshållare för sidfot 3"/>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sp>
        <p:nvSpPr>
          <p:cNvPr id="6" name="Content Placeholder 2"/>
          <p:cNvSpPr>
            <a:spLocks noGrp="1"/>
          </p:cNvSpPr>
          <p:nvPr>
            <p:ph idx="1"/>
          </p:nvPr>
        </p:nvSpPr>
        <p:spPr>
          <a:xfrm>
            <a:off x="647363" y="1357356"/>
            <a:ext cx="7907915" cy="3319840"/>
          </a:xfrm>
          <a:ln>
            <a:solidFill>
              <a:srgbClr val="4F81BD"/>
            </a:solidFill>
          </a:ln>
        </p:spPr>
        <p:txBody>
          <a:bodyPr>
            <a:noAutofit/>
          </a:bodyPr>
          <a:lstStyle/>
          <a:p>
            <a:pPr marL="0" indent="0">
              <a:buNone/>
            </a:pPr>
            <a:r>
              <a:rPr lang="en-US" sz="2200" dirty="0" smtClean="0"/>
              <a:t>“</a:t>
            </a:r>
            <a:r>
              <a:rPr lang="en-US" sz="2200" dirty="0" err="1" smtClean="0"/>
              <a:t>Ein</a:t>
            </a:r>
            <a:r>
              <a:rPr lang="en-US" sz="2200" dirty="0" smtClean="0"/>
              <a:t> </a:t>
            </a:r>
            <a:r>
              <a:rPr lang="en-US" sz="2200" dirty="0" err="1" smtClean="0"/>
              <a:t>Mikroorganismus</a:t>
            </a:r>
            <a:r>
              <a:rPr lang="en-US" sz="2200" dirty="0" smtClean="0"/>
              <a:t> </a:t>
            </a:r>
            <a:r>
              <a:rPr lang="en-US" sz="2200" dirty="0" err="1" smtClean="0"/>
              <a:t>ist</a:t>
            </a:r>
            <a:r>
              <a:rPr lang="en-US" sz="2200" dirty="0" smtClean="0"/>
              <a:t> </a:t>
            </a:r>
            <a:r>
              <a:rPr lang="en-US" sz="2200" dirty="0" err="1" smtClean="0"/>
              <a:t>als</a:t>
            </a:r>
            <a:r>
              <a:rPr lang="en-US" sz="2200" dirty="0" smtClean="0"/>
              <a:t> </a:t>
            </a:r>
            <a:r>
              <a:rPr lang="en-US" sz="2200" dirty="0" err="1" smtClean="0"/>
              <a:t>intermediär</a:t>
            </a:r>
            <a:r>
              <a:rPr lang="en-US" sz="2200" dirty="0" smtClean="0"/>
              <a:t> </a:t>
            </a:r>
            <a:r>
              <a:rPr lang="en-US" sz="2200" dirty="0" err="1" smtClean="0"/>
              <a:t>empfindlich</a:t>
            </a:r>
            <a:r>
              <a:rPr lang="en-US" sz="2200" dirty="0" smtClean="0"/>
              <a:t>  </a:t>
            </a:r>
            <a:r>
              <a:rPr lang="en-US" sz="2200" dirty="0" err="1" smtClean="0"/>
              <a:t>definiert</a:t>
            </a:r>
            <a:r>
              <a:rPr lang="en-US" sz="2200" dirty="0" smtClean="0"/>
              <a:t> </a:t>
            </a:r>
            <a:r>
              <a:rPr lang="en-US" sz="2200" dirty="0" err="1" smtClean="0"/>
              <a:t>durch</a:t>
            </a:r>
            <a:r>
              <a:rPr lang="en-US" sz="2200" dirty="0" smtClean="0"/>
              <a:t> </a:t>
            </a:r>
            <a:r>
              <a:rPr lang="en-US" sz="2200" dirty="0" err="1" smtClean="0"/>
              <a:t>ein</a:t>
            </a:r>
            <a:r>
              <a:rPr lang="en-US" sz="2200" dirty="0" smtClean="0"/>
              <a:t> </a:t>
            </a:r>
            <a:r>
              <a:rPr lang="en-US" sz="2200" dirty="0" err="1" smtClean="0"/>
              <a:t>antimikrobielle</a:t>
            </a:r>
            <a:r>
              <a:rPr lang="en-US" sz="2200" dirty="0" smtClean="0"/>
              <a:t> </a:t>
            </a:r>
            <a:r>
              <a:rPr lang="en-US" sz="2200" dirty="0" err="1" smtClean="0"/>
              <a:t>Aktivität</a:t>
            </a:r>
            <a:r>
              <a:rPr lang="en-US" sz="2200" dirty="0" smtClean="0"/>
              <a:t> </a:t>
            </a:r>
            <a:r>
              <a:rPr lang="en-US" sz="2200" dirty="0" err="1" smtClean="0"/>
              <a:t>mit</a:t>
            </a:r>
            <a:r>
              <a:rPr lang="en-US" sz="2200" dirty="0" smtClean="0"/>
              <a:t> </a:t>
            </a:r>
            <a:r>
              <a:rPr lang="en-US" sz="2200" b="1" dirty="0" err="1" smtClean="0">
                <a:solidFill>
                  <a:srgbClr val="FF0000"/>
                </a:solidFill>
              </a:rPr>
              <a:t>unsicherem</a:t>
            </a:r>
            <a:r>
              <a:rPr lang="en-US" sz="2200" b="1" dirty="0" smtClean="0">
                <a:solidFill>
                  <a:srgbClr val="FF0000"/>
                </a:solidFill>
              </a:rPr>
              <a:t> </a:t>
            </a:r>
            <a:r>
              <a:rPr lang="en-US" sz="2200" b="1" dirty="0" err="1" smtClean="0">
                <a:solidFill>
                  <a:srgbClr val="FF0000"/>
                </a:solidFill>
              </a:rPr>
              <a:t>therapeutischem</a:t>
            </a:r>
            <a:r>
              <a:rPr lang="en-US" sz="2200" b="1" dirty="0" smtClean="0">
                <a:solidFill>
                  <a:srgbClr val="FF0000"/>
                </a:solidFill>
              </a:rPr>
              <a:t> </a:t>
            </a:r>
            <a:r>
              <a:rPr lang="en-US" sz="2200" b="1" dirty="0" err="1" smtClean="0">
                <a:solidFill>
                  <a:srgbClr val="FF0000"/>
                </a:solidFill>
              </a:rPr>
              <a:t>Effekt</a:t>
            </a:r>
            <a:r>
              <a:rPr lang="en-US" sz="2200" dirty="0" smtClean="0"/>
              <a:t>. Dies </a:t>
            </a:r>
            <a:r>
              <a:rPr lang="en-US" sz="2200" dirty="0" err="1" smtClean="0"/>
              <a:t>impliziert</a:t>
            </a:r>
            <a:r>
              <a:rPr lang="en-US" sz="2200" dirty="0" smtClean="0"/>
              <a:t>, </a:t>
            </a:r>
            <a:r>
              <a:rPr lang="en-US" sz="2200" dirty="0" err="1" smtClean="0"/>
              <a:t>dass</a:t>
            </a:r>
            <a:r>
              <a:rPr lang="en-US" sz="2200" dirty="0" smtClean="0"/>
              <a:t> </a:t>
            </a:r>
            <a:r>
              <a:rPr lang="en-US" sz="2200" dirty="0" err="1" smtClean="0"/>
              <a:t>eine</a:t>
            </a:r>
            <a:r>
              <a:rPr lang="en-US" sz="2200" dirty="0" smtClean="0"/>
              <a:t> </a:t>
            </a:r>
            <a:r>
              <a:rPr lang="en-US" sz="2200" dirty="0" err="1" smtClean="0"/>
              <a:t>Infektion</a:t>
            </a:r>
            <a:r>
              <a:rPr lang="en-US" sz="2200" dirty="0" smtClean="0"/>
              <a:t> </a:t>
            </a:r>
            <a:r>
              <a:rPr lang="en-US" sz="2200" dirty="0" err="1" smtClean="0"/>
              <a:t>durch</a:t>
            </a:r>
            <a:r>
              <a:rPr lang="en-US" sz="2200" dirty="0" smtClean="0"/>
              <a:t> dieses </a:t>
            </a:r>
            <a:r>
              <a:rPr lang="en-US" sz="2200" dirty="0" err="1" smtClean="0"/>
              <a:t>Isolat</a:t>
            </a:r>
            <a:r>
              <a:rPr lang="en-US" sz="2200" dirty="0" smtClean="0"/>
              <a:t> in </a:t>
            </a:r>
            <a:r>
              <a:rPr lang="en-US" sz="2200" dirty="0" err="1" smtClean="0"/>
              <a:t>Kompartimenten</a:t>
            </a:r>
            <a:r>
              <a:rPr lang="en-US" sz="2200" dirty="0" smtClean="0"/>
              <a:t>, in </a:t>
            </a:r>
            <a:r>
              <a:rPr lang="en-US" sz="2200" dirty="0" err="1" smtClean="0"/>
              <a:t>denen</a:t>
            </a:r>
            <a:r>
              <a:rPr lang="en-US" sz="2200" dirty="0" smtClean="0"/>
              <a:t> </a:t>
            </a:r>
            <a:r>
              <a:rPr lang="en-US" sz="2200" b="1" dirty="0" err="1" smtClean="0">
                <a:solidFill>
                  <a:srgbClr val="FF0000"/>
                </a:solidFill>
              </a:rPr>
              <a:t>Antibiotika</a:t>
            </a:r>
            <a:r>
              <a:rPr lang="en-US" sz="2200" b="1" dirty="0" smtClean="0">
                <a:solidFill>
                  <a:srgbClr val="FF0000"/>
                </a:solidFill>
              </a:rPr>
              <a:t> </a:t>
            </a:r>
            <a:r>
              <a:rPr lang="en-US" sz="2200" b="1" dirty="0" err="1" smtClean="0">
                <a:solidFill>
                  <a:srgbClr val="FF0000"/>
                </a:solidFill>
              </a:rPr>
              <a:t>physiologisch</a:t>
            </a:r>
            <a:r>
              <a:rPr lang="en-US" sz="2200" b="1" dirty="0" smtClean="0">
                <a:solidFill>
                  <a:srgbClr val="FF0000"/>
                </a:solidFill>
              </a:rPr>
              <a:t> </a:t>
            </a:r>
            <a:r>
              <a:rPr lang="en-US" sz="2200" b="1" dirty="0" err="1" smtClean="0">
                <a:solidFill>
                  <a:srgbClr val="FF0000"/>
                </a:solidFill>
              </a:rPr>
              <a:t>angereichert</a:t>
            </a:r>
            <a:r>
              <a:rPr lang="en-US" sz="2200" dirty="0" smtClean="0"/>
              <a:t> </a:t>
            </a:r>
            <a:r>
              <a:rPr lang="en-US" sz="2200" dirty="0" err="1" smtClean="0"/>
              <a:t>werden</a:t>
            </a:r>
            <a:r>
              <a:rPr lang="en-US" sz="2200" dirty="0" smtClean="0"/>
              <a:t>, </a:t>
            </a:r>
            <a:r>
              <a:rPr lang="en-US" sz="2200" dirty="0" err="1" smtClean="0"/>
              <a:t>behandelt</a:t>
            </a:r>
            <a:r>
              <a:rPr lang="en-US" sz="2200" dirty="0" smtClean="0"/>
              <a:t> </a:t>
            </a:r>
            <a:r>
              <a:rPr lang="en-US" sz="2200" dirty="0" err="1" smtClean="0"/>
              <a:t>werden</a:t>
            </a:r>
            <a:r>
              <a:rPr lang="en-US" sz="2200" dirty="0" smtClean="0"/>
              <a:t> </a:t>
            </a:r>
            <a:r>
              <a:rPr lang="en-US" sz="2200" dirty="0" err="1" smtClean="0"/>
              <a:t>oder</a:t>
            </a:r>
            <a:r>
              <a:rPr lang="en-US" sz="2200" dirty="0" smtClean="0"/>
              <a:t> </a:t>
            </a:r>
            <a:r>
              <a:rPr lang="en-US" sz="2200" dirty="0" err="1" smtClean="0"/>
              <a:t>eine</a:t>
            </a:r>
            <a:r>
              <a:rPr lang="en-US" sz="2200" dirty="0" smtClean="0"/>
              <a:t> </a:t>
            </a:r>
            <a:r>
              <a:rPr lang="en-US" sz="2200" b="1" dirty="0" err="1" smtClean="0">
                <a:solidFill>
                  <a:srgbClr val="FF0000"/>
                </a:solidFill>
              </a:rPr>
              <a:t>hohe</a:t>
            </a:r>
            <a:r>
              <a:rPr lang="en-US" sz="2200" b="1" dirty="0" smtClean="0">
                <a:solidFill>
                  <a:srgbClr val="FF0000"/>
                </a:solidFill>
              </a:rPr>
              <a:t> </a:t>
            </a:r>
            <a:r>
              <a:rPr lang="en-US" sz="2200" b="1" dirty="0" err="1" smtClean="0">
                <a:solidFill>
                  <a:srgbClr val="FF0000"/>
                </a:solidFill>
              </a:rPr>
              <a:t>Dosis</a:t>
            </a:r>
            <a:r>
              <a:rPr lang="en-US" sz="2200" b="1" dirty="0" smtClean="0">
                <a:solidFill>
                  <a:srgbClr val="FF0000"/>
                </a:solidFill>
              </a:rPr>
              <a:t> </a:t>
            </a:r>
            <a:r>
              <a:rPr lang="en-US" sz="2200" b="1" dirty="0" err="1" smtClean="0">
                <a:solidFill>
                  <a:srgbClr val="FF0000"/>
                </a:solidFill>
              </a:rPr>
              <a:t>verwendet</a:t>
            </a:r>
            <a:r>
              <a:rPr lang="en-US" sz="2200" b="1" dirty="0" smtClean="0">
                <a:solidFill>
                  <a:srgbClr val="FF0000"/>
                </a:solidFill>
              </a:rPr>
              <a:t> </a:t>
            </a:r>
            <a:r>
              <a:rPr lang="en-US" sz="2200" b="1" dirty="0" err="1" smtClean="0">
                <a:solidFill>
                  <a:srgbClr val="FF0000"/>
                </a:solidFill>
              </a:rPr>
              <a:t>werden</a:t>
            </a:r>
            <a:r>
              <a:rPr lang="en-US" sz="2200" b="1" dirty="0" smtClean="0">
                <a:solidFill>
                  <a:srgbClr val="FF0000"/>
                </a:solidFill>
              </a:rPr>
              <a:t> </a:t>
            </a:r>
            <a:r>
              <a:rPr lang="en-US" sz="2200" b="1" dirty="0" err="1" smtClean="0">
                <a:solidFill>
                  <a:srgbClr val="FF0000"/>
                </a:solidFill>
              </a:rPr>
              <a:t>kann</a:t>
            </a:r>
            <a:r>
              <a:rPr lang="en-US" sz="2200" dirty="0" smtClean="0"/>
              <a:t>, </a:t>
            </a:r>
            <a:r>
              <a:rPr lang="en-US" sz="2200" dirty="0" err="1" smtClean="0"/>
              <a:t>es</a:t>
            </a:r>
            <a:r>
              <a:rPr lang="en-US" sz="2200" dirty="0" smtClean="0"/>
              <a:t> </a:t>
            </a:r>
            <a:r>
              <a:rPr lang="en-US" sz="2200" dirty="0" err="1" smtClean="0"/>
              <a:t>zeigt</a:t>
            </a:r>
            <a:r>
              <a:rPr lang="en-US" sz="2200" dirty="0" smtClean="0"/>
              <a:t> </a:t>
            </a:r>
            <a:r>
              <a:rPr lang="en-US" sz="2200" dirty="0" err="1" smtClean="0"/>
              <a:t>auch</a:t>
            </a:r>
            <a:r>
              <a:rPr lang="en-US" sz="2200" dirty="0" smtClean="0"/>
              <a:t> </a:t>
            </a:r>
            <a:r>
              <a:rPr lang="en-US" sz="2200" b="1" dirty="0" err="1" smtClean="0">
                <a:solidFill>
                  <a:srgbClr val="FF0000"/>
                </a:solidFill>
              </a:rPr>
              <a:t>eine</a:t>
            </a:r>
            <a:r>
              <a:rPr lang="en-US" sz="2200" b="1" dirty="0" smtClean="0">
                <a:solidFill>
                  <a:srgbClr val="FF0000"/>
                </a:solidFill>
              </a:rPr>
              <a:t> Zone an, </a:t>
            </a:r>
            <a:r>
              <a:rPr lang="en-US" sz="2200" b="1" dirty="0">
                <a:solidFill>
                  <a:srgbClr val="FF0000"/>
                </a:solidFill>
              </a:rPr>
              <a:t>die </a:t>
            </a:r>
            <a:r>
              <a:rPr lang="en-US" sz="2200" b="1" dirty="0" err="1" smtClean="0">
                <a:solidFill>
                  <a:srgbClr val="FF0000"/>
                </a:solidFill>
              </a:rPr>
              <a:t>größere</a:t>
            </a:r>
            <a:r>
              <a:rPr lang="en-US" sz="2200" b="1" dirty="0" smtClean="0">
                <a:solidFill>
                  <a:srgbClr val="FF0000"/>
                </a:solidFill>
              </a:rPr>
              <a:t> </a:t>
            </a:r>
            <a:r>
              <a:rPr lang="en-US" sz="2200" b="1" dirty="0" err="1">
                <a:solidFill>
                  <a:srgbClr val="FF0000"/>
                </a:solidFill>
              </a:rPr>
              <a:t>Diskrepanzen</a:t>
            </a:r>
            <a:r>
              <a:rPr lang="en-US" sz="2200" b="1" dirty="0">
                <a:solidFill>
                  <a:srgbClr val="FF0000"/>
                </a:solidFill>
              </a:rPr>
              <a:t> in der </a:t>
            </a:r>
            <a:r>
              <a:rPr lang="en-US" sz="2200" b="1" dirty="0" err="1">
                <a:solidFill>
                  <a:srgbClr val="FF0000"/>
                </a:solidFill>
              </a:rPr>
              <a:t>interpretierten</a:t>
            </a:r>
            <a:r>
              <a:rPr lang="en-US" sz="2200" b="1" dirty="0">
                <a:solidFill>
                  <a:srgbClr val="FF0000"/>
                </a:solidFill>
              </a:rPr>
              <a:t> </a:t>
            </a:r>
            <a:r>
              <a:rPr lang="en-US" sz="2200" b="1" dirty="0" err="1">
                <a:solidFill>
                  <a:srgbClr val="FF0000"/>
                </a:solidFill>
              </a:rPr>
              <a:t>Bewertung</a:t>
            </a:r>
            <a:r>
              <a:rPr lang="en-US" sz="2200" b="1" dirty="0">
                <a:solidFill>
                  <a:srgbClr val="FF0000"/>
                </a:solidFill>
              </a:rPr>
              <a:t> </a:t>
            </a:r>
            <a:r>
              <a:rPr lang="en-US" sz="2200" b="1" dirty="0" err="1">
                <a:solidFill>
                  <a:srgbClr val="FF0000"/>
                </a:solidFill>
              </a:rPr>
              <a:t>aufgrund</a:t>
            </a:r>
            <a:r>
              <a:rPr lang="en-US" sz="2200" b="1" dirty="0">
                <a:solidFill>
                  <a:srgbClr val="FF0000"/>
                </a:solidFill>
              </a:rPr>
              <a:t> </a:t>
            </a:r>
            <a:r>
              <a:rPr lang="en-US" sz="2200" b="1" dirty="0" err="1" smtClean="0">
                <a:solidFill>
                  <a:srgbClr val="FF0000"/>
                </a:solidFill>
              </a:rPr>
              <a:t>kleiner</a:t>
            </a:r>
            <a:r>
              <a:rPr lang="en-US" sz="2200" b="1" dirty="0" smtClean="0">
                <a:solidFill>
                  <a:srgbClr val="FF0000"/>
                </a:solidFill>
              </a:rPr>
              <a:t>, </a:t>
            </a:r>
            <a:r>
              <a:rPr lang="en-US" sz="2200" b="1" dirty="0" err="1" smtClean="0">
                <a:solidFill>
                  <a:srgbClr val="FF0000"/>
                </a:solidFill>
              </a:rPr>
              <a:t>nicht</a:t>
            </a:r>
            <a:r>
              <a:rPr lang="en-US" sz="2200" b="1" dirty="0" smtClean="0">
                <a:solidFill>
                  <a:srgbClr val="FF0000"/>
                </a:solidFill>
              </a:rPr>
              <a:t> </a:t>
            </a:r>
            <a:r>
              <a:rPr lang="en-US" sz="2200" b="1" dirty="0" err="1" smtClean="0">
                <a:solidFill>
                  <a:srgbClr val="FF0000"/>
                </a:solidFill>
              </a:rPr>
              <a:t>kontrollierbarer</a:t>
            </a:r>
            <a:r>
              <a:rPr lang="en-US" sz="2200" b="1" dirty="0" smtClean="0">
                <a:solidFill>
                  <a:srgbClr val="FF0000"/>
                </a:solidFill>
              </a:rPr>
              <a:t> </a:t>
            </a:r>
            <a:r>
              <a:rPr lang="en-US" sz="2200" b="1" dirty="0" err="1" smtClean="0">
                <a:solidFill>
                  <a:srgbClr val="FF0000"/>
                </a:solidFill>
              </a:rPr>
              <a:t>technischer</a:t>
            </a:r>
            <a:r>
              <a:rPr lang="en-US" sz="2200" b="1" dirty="0" smtClean="0">
                <a:solidFill>
                  <a:srgbClr val="FF0000"/>
                </a:solidFill>
              </a:rPr>
              <a:t> </a:t>
            </a:r>
            <a:r>
              <a:rPr lang="en-US" sz="2200" b="1" dirty="0" err="1" smtClean="0">
                <a:solidFill>
                  <a:srgbClr val="FF0000"/>
                </a:solidFill>
              </a:rPr>
              <a:t>Faktoren</a:t>
            </a:r>
            <a:r>
              <a:rPr lang="en-US" sz="2200" b="1" dirty="0" smtClean="0">
                <a:solidFill>
                  <a:srgbClr val="FF0000"/>
                </a:solidFill>
              </a:rPr>
              <a:t> </a:t>
            </a:r>
            <a:r>
              <a:rPr lang="en-US" sz="2200" b="1" dirty="0" err="1" smtClean="0">
                <a:solidFill>
                  <a:srgbClr val="FF0000"/>
                </a:solidFill>
              </a:rPr>
              <a:t>vermeiden</a:t>
            </a:r>
            <a:r>
              <a:rPr lang="en-US" sz="2200" b="1" dirty="0" smtClean="0">
                <a:solidFill>
                  <a:srgbClr val="FF0000"/>
                </a:solidFill>
              </a:rPr>
              <a:t> </a:t>
            </a:r>
            <a:r>
              <a:rPr lang="en-US" sz="2200" b="1" dirty="0" err="1" smtClean="0">
                <a:solidFill>
                  <a:srgbClr val="FF0000"/>
                </a:solidFill>
              </a:rPr>
              <a:t>soll</a:t>
            </a:r>
            <a:r>
              <a:rPr lang="en-US" sz="2200" dirty="0" smtClean="0"/>
              <a:t>.”</a:t>
            </a:r>
            <a:endParaRPr lang="en-US" sz="2200" dirty="0"/>
          </a:p>
        </p:txBody>
      </p:sp>
    </p:spTree>
    <p:extLst>
      <p:ext uri="{BB962C8B-B14F-4D97-AF65-F5344CB8AC3E}">
        <p14:creationId xmlns:p14="http://schemas.microsoft.com/office/powerpoint/2010/main" val="1225604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874" y="302419"/>
            <a:ext cx="7820253" cy="987762"/>
          </a:xfrm>
        </p:spPr>
        <p:txBody>
          <a:bodyPr>
            <a:normAutofit/>
          </a:bodyPr>
          <a:lstStyle/>
          <a:p>
            <a:r>
              <a:rPr lang="en-US" sz="2800" b="1" dirty="0" smtClean="0">
                <a:solidFill>
                  <a:schemeClr val="accent5">
                    <a:lumMod val="50000"/>
                  </a:schemeClr>
                </a:solidFill>
              </a:rPr>
              <a:t>Die </a:t>
            </a:r>
            <a:r>
              <a:rPr lang="en-US" sz="2800" b="1" dirty="0" err="1" smtClean="0">
                <a:solidFill>
                  <a:schemeClr val="accent5">
                    <a:lumMod val="50000"/>
                  </a:schemeClr>
                </a:solidFill>
              </a:rPr>
              <a:t>alte</a:t>
            </a:r>
            <a:r>
              <a:rPr lang="en-US" sz="2800" b="1" dirty="0" smtClean="0">
                <a:solidFill>
                  <a:schemeClr val="accent5">
                    <a:lumMod val="50000"/>
                  </a:schemeClr>
                </a:solidFill>
              </a:rPr>
              <a:t> Definition </a:t>
            </a:r>
            <a:r>
              <a:rPr lang="en-US" sz="2800" b="1" dirty="0" err="1" smtClean="0">
                <a:solidFill>
                  <a:schemeClr val="accent5">
                    <a:lumMod val="50000"/>
                  </a:schemeClr>
                </a:solidFill>
              </a:rPr>
              <a:t>für</a:t>
            </a:r>
            <a:r>
              <a:rPr lang="en-US" sz="2800" b="1" dirty="0" smtClean="0">
                <a:solidFill>
                  <a:schemeClr val="accent5">
                    <a:lumMod val="50000"/>
                  </a:schemeClr>
                </a:solidFill>
              </a:rPr>
              <a:t> </a:t>
            </a:r>
            <a:r>
              <a:rPr lang="en-US" sz="2800" b="1" dirty="0" err="1" smtClean="0">
                <a:solidFill>
                  <a:schemeClr val="accent5">
                    <a:lumMod val="50000"/>
                  </a:schemeClr>
                </a:solidFill>
              </a:rPr>
              <a:t>intermediär</a:t>
            </a:r>
            <a:r>
              <a:rPr lang="en-US" sz="2800" b="1" dirty="0" smtClean="0">
                <a:solidFill>
                  <a:schemeClr val="accent5">
                    <a:lumMod val="50000"/>
                  </a:schemeClr>
                </a:solidFill>
              </a:rPr>
              <a:t> </a:t>
            </a:r>
            <a:r>
              <a:rPr lang="en-US" sz="2800" b="1" dirty="0" err="1" smtClean="0">
                <a:solidFill>
                  <a:schemeClr val="accent5">
                    <a:lumMod val="50000"/>
                  </a:schemeClr>
                </a:solidFill>
              </a:rPr>
              <a:t>beinhaltete</a:t>
            </a:r>
            <a:r>
              <a:rPr lang="en-US" sz="2800" b="1" dirty="0" smtClean="0">
                <a:solidFill>
                  <a:schemeClr val="accent5">
                    <a:lumMod val="50000"/>
                  </a:schemeClr>
                </a:solidFill>
              </a:rPr>
              <a:t> </a:t>
            </a:r>
            <a:r>
              <a:rPr lang="en-US" sz="2800" b="1" dirty="0" err="1" smtClean="0">
                <a:solidFill>
                  <a:schemeClr val="accent5">
                    <a:lumMod val="50000"/>
                  </a:schemeClr>
                </a:solidFill>
              </a:rPr>
              <a:t>tatsächlich</a:t>
            </a:r>
            <a:r>
              <a:rPr lang="en-US" sz="2800" b="1" dirty="0" smtClean="0">
                <a:solidFill>
                  <a:schemeClr val="accent5">
                    <a:lumMod val="50000"/>
                  </a:schemeClr>
                </a:solidFill>
              </a:rPr>
              <a:t> </a:t>
            </a:r>
            <a:r>
              <a:rPr lang="en-US" sz="2800" b="1" dirty="0" err="1" smtClean="0">
                <a:solidFill>
                  <a:schemeClr val="accent5">
                    <a:lumMod val="50000"/>
                  </a:schemeClr>
                </a:solidFill>
              </a:rPr>
              <a:t>vier</a:t>
            </a:r>
            <a:r>
              <a:rPr lang="en-US" sz="2800" b="1" dirty="0" smtClean="0">
                <a:solidFill>
                  <a:schemeClr val="accent5">
                    <a:lumMod val="50000"/>
                  </a:schemeClr>
                </a:solidFill>
              </a:rPr>
              <a:t> </a:t>
            </a:r>
            <a:r>
              <a:rPr lang="en-US" sz="2800" b="1" dirty="0" err="1" smtClean="0">
                <a:solidFill>
                  <a:schemeClr val="accent5">
                    <a:lumMod val="50000"/>
                  </a:schemeClr>
                </a:solidFill>
              </a:rPr>
              <a:t>Definitionen</a:t>
            </a:r>
            <a:r>
              <a:rPr lang="en-US" sz="2800" b="1" dirty="0" smtClean="0">
                <a:solidFill>
                  <a:schemeClr val="accent5">
                    <a:lumMod val="50000"/>
                  </a:schemeClr>
                </a:solidFill>
              </a:rPr>
              <a:t>:</a:t>
            </a:r>
            <a:endParaRPr lang="en-US" sz="2800" b="1" dirty="0">
              <a:solidFill>
                <a:schemeClr val="accent5">
                  <a:lumMod val="50000"/>
                </a:schemeClr>
              </a:solidFill>
            </a:endParaRPr>
          </a:p>
        </p:txBody>
      </p:sp>
      <p:sp>
        <p:nvSpPr>
          <p:cNvPr id="3" name="Content Placeholder 2"/>
          <p:cNvSpPr>
            <a:spLocks noGrp="1"/>
          </p:cNvSpPr>
          <p:nvPr>
            <p:ph idx="1"/>
          </p:nvPr>
        </p:nvSpPr>
        <p:spPr>
          <a:xfrm>
            <a:off x="789140" y="1294382"/>
            <a:ext cx="7932987" cy="2957263"/>
          </a:xfrm>
          <a:ln>
            <a:solidFill>
              <a:srgbClr val="4F81BD"/>
            </a:solidFill>
          </a:ln>
        </p:spPr>
        <p:txBody>
          <a:bodyPr>
            <a:noAutofit/>
          </a:bodyPr>
          <a:lstStyle/>
          <a:p>
            <a:pPr marL="457200" indent="-457200">
              <a:buFont typeface="+mj-lt"/>
              <a:buAutoNum type="arabicPeriod"/>
            </a:pPr>
            <a:r>
              <a:rPr lang="en-US" sz="2200" b="1" dirty="0" err="1" smtClean="0">
                <a:solidFill>
                  <a:srgbClr val="FF0000"/>
                </a:solidFill>
              </a:rPr>
              <a:t>Unsicherer</a:t>
            </a:r>
            <a:r>
              <a:rPr lang="en-US" sz="2200" b="1" dirty="0" smtClean="0">
                <a:solidFill>
                  <a:srgbClr val="FF0000"/>
                </a:solidFill>
              </a:rPr>
              <a:t> </a:t>
            </a:r>
            <a:r>
              <a:rPr lang="en-US" sz="2200" b="1" dirty="0" err="1" smtClean="0">
                <a:solidFill>
                  <a:srgbClr val="FF0000"/>
                </a:solidFill>
              </a:rPr>
              <a:t>therapeutischer</a:t>
            </a:r>
            <a:r>
              <a:rPr lang="en-US" sz="2200" b="1" dirty="0" smtClean="0">
                <a:solidFill>
                  <a:srgbClr val="FF0000"/>
                </a:solidFill>
              </a:rPr>
              <a:t> </a:t>
            </a:r>
            <a:r>
              <a:rPr lang="en-US" sz="2200" b="1" dirty="0" err="1" smtClean="0">
                <a:solidFill>
                  <a:srgbClr val="FF0000"/>
                </a:solidFill>
              </a:rPr>
              <a:t>Effekt</a:t>
            </a:r>
            <a:r>
              <a:rPr lang="en-US" sz="2200" b="1" dirty="0" smtClean="0">
                <a:solidFill>
                  <a:srgbClr val="FF0000"/>
                </a:solidFill>
              </a:rPr>
              <a:t> </a:t>
            </a:r>
            <a:r>
              <a:rPr lang="en-US" sz="2200" dirty="0" smtClean="0">
                <a:solidFill>
                  <a:srgbClr val="000000"/>
                </a:solidFill>
              </a:rPr>
              <a:t>(</a:t>
            </a:r>
            <a:r>
              <a:rPr lang="en-US" sz="2200" dirty="0" err="1" smtClean="0">
                <a:solidFill>
                  <a:srgbClr val="000000"/>
                </a:solidFill>
              </a:rPr>
              <a:t>pharmakologisch</a:t>
            </a:r>
            <a:r>
              <a:rPr lang="en-US" sz="2200" dirty="0" smtClean="0">
                <a:solidFill>
                  <a:srgbClr val="000000"/>
                </a:solidFill>
              </a:rPr>
              <a:t>/</a:t>
            </a:r>
            <a:r>
              <a:rPr lang="en-US" sz="2200" dirty="0" err="1" smtClean="0">
                <a:solidFill>
                  <a:srgbClr val="000000"/>
                </a:solidFill>
              </a:rPr>
              <a:t>mikrobiologisch</a:t>
            </a:r>
            <a:r>
              <a:rPr lang="en-US" sz="2200" dirty="0" smtClean="0"/>
              <a:t>)</a:t>
            </a:r>
            <a:endParaRPr lang="en-US" sz="2200" dirty="0"/>
          </a:p>
          <a:p>
            <a:pPr marL="457200" indent="-457200">
              <a:buFont typeface="+mj-lt"/>
              <a:buAutoNum type="arabicPeriod"/>
            </a:pPr>
            <a:r>
              <a:rPr lang="en-US" sz="2200" b="1" dirty="0" err="1" smtClean="0">
                <a:solidFill>
                  <a:srgbClr val="FF0000"/>
                </a:solidFill>
              </a:rPr>
              <a:t>Physiologische</a:t>
            </a:r>
            <a:r>
              <a:rPr lang="en-US" sz="2200" b="1" dirty="0" smtClean="0">
                <a:solidFill>
                  <a:srgbClr val="FF0000"/>
                </a:solidFill>
              </a:rPr>
              <a:t> </a:t>
            </a:r>
            <a:r>
              <a:rPr lang="en-US" sz="2200" b="1" dirty="0" err="1" smtClean="0">
                <a:solidFill>
                  <a:srgbClr val="FF0000"/>
                </a:solidFill>
              </a:rPr>
              <a:t>Anreicherung</a:t>
            </a:r>
            <a:r>
              <a:rPr lang="en-US" sz="2200" b="1" dirty="0" smtClean="0">
                <a:solidFill>
                  <a:srgbClr val="FF0000"/>
                </a:solidFill>
              </a:rPr>
              <a:t> der </a:t>
            </a:r>
            <a:r>
              <a:rPr lang="en-US" sz="2200" b="1" dirty="0" err="1" smtClean="0">
                <a:solidFill>
                  <a:srgbClr val="FF0000"/>
                </a:solidFill>
              </a:rPr>
              <a:t>Antibiotika</a:t>
            </a:r>
            <a:r>
              <a:rPr lang="en-US" sz="2200" b="1" dirty="0" smtClean="0">
                <a:solidFill>
                  <a:srgbClr val="FF0000"/>
                </a:solidFill>
              </a:rPr>
              <a:t> </a:t>
            </a:r>
            <a:r>
              <a:rPr lang="en-US" sz="2200" dirty="0" smtClean="0"/>
              <a:t>(</a:t>
            </a:r>
            <a:r>
              <a:rPr lang="en-US" sz="2200" dirty="0" err="1" smtClean="0"/>
              <a:t>pharmakokinetisch</a:t>
            </a:r>
            <a:r>
              <a:rPr lang="en-US" sz="2200" dirty="0" smtClean="0"/>
              <a:t>) </a:t>
            </a:r>
          </a:p>
          <a:p>
            <a:pPr marL="457200" indent="-457200">
              <a:buFont typeface="+mj-lt"/>
              <a:buAutoNum type="arabicPeriod"/>
            </a:pPr>
            <a:r>
              <a:rPr lang="en-US" sz="2200" b="1" dirty="0" err="1" smtClean="0">
                <a:solidFill>
                  <a:srgbClr val="FF0000"/>
                </a:solidFill>
              </a:rPr>
              <a:t>Möglichkeit</a:t>
            </a:r>
            <a:r>
              <a:rPr lang="en-US" sz="2200" b="1" dirty="0" smtClean="0">
                <a:solidFill>
                  <a:srgbClr val="FF0000"/>
                </a:solidFill>
              </a:rPr>
              <a:t> </a:t>
            </a:r>
            <a:r>
              <a:rPr lang="en-US" sz="2200" b="1" dirty="0" err="1" smtClean="0">
                <a:solidFill>
                  <a:srgbClr val="FF0000"/>
                </a:solidFill>
              </a:rPr>
              <a:t>zur</a:t>
            </a:r>
            <a:r>
              <a:rPr lang="en-US" sz="2200" b="1" dirty="0" smtClean="0">
                <a:solidFill>
                  <a:srgbClr val="FF0000"/>
                </a:solidFill>
              </a:rPr>
              <a:t> </a:t>
            </a:r>
            <a:r>
              <a:rPr lang="en-US" sz="2200" b="1" dirty="0" err="1" smtClean="0">
                <a:solidFill>
                  <a:srgbClr val="FF0000"/>
                </a:solidFill>
              </a:rPr>
              <a:t>Verwendung</a:t>
            </a:r>
            <a:r>
              <a:rPr lang="en-US" sz="2200" b="1" dirty="0" smtClean="0">
                <a:solidFill>
                  <a:srgbClr val="FF0000"/>
                </a:solidFill>
              </a:rPr>
              <a:t> </a:t>
            </a:r>
            <a:r>
              <a:rPr lang="en-US" sz="2200" b="1" dirty="0" err="1" smtClean="0">
                <a:solidFill>
                  <a:srgbClr val="FF0000"/>
                </a:solidFill>
              </a:rPr>
              <a:t>einer</a:t>
            </a:r>
            <a:r>
              <a:rPr lang="en-US" sz="2200" b="1" dirty="0" smtClean="0">
                <a:solidFill>
                  <a:srgbClr val="FF0000"/>
                </a:solidFill>
              </a:rPr>
              <a:t> </a:t>
            </a:r>
            <a:r>
              <a:rPr lang="en-US" sz="2200" b="1" dirty="0" err="1" smtClean="0">
                <a:solidFill>
                  <a:srgbClr val="FF0000"/>
                </a:solidFill>
              </a:rPr>
              <a:t>hohen</a:t>
            </a:r>
            <a:r>
              <a:rPr lang="en-US" sz="2200" b="1" dirty="0" smtClean="0">
                <a:solidFill>
                  <a:srgbClr val="FF0000"/>
                </a:solidFill>
              </a:rPr>
              <a:t> </a:t>
            </a:r>
            <a:r>
              <a:rPr lang="en-US" sz="2200" b="1" dirty="0" err="1" smtClean="0">
                <a:solidFill>
                  <a:srgbClr val="FF0000"/>
                </a:solidFill>
              </a:rPr>
              <a:t>Dosierung</a:t>
            </a:r>
            <a:r>
              <a:rPr lang="en-US" sz="2200" b="1" dirty="0">
                <a:solidFill>
                  <a:srgbClr val="FF0000"/>
                </a:solidFill>
              </a:rPr>
              <a:t/>
            </a:r>
            <a:br>
              <a:rPr lang="en-US" sz="2200" b="1" dirty="0">
                <a:solidFill>
                  <a:srgbClr val="FF0000"/>
                </a:solidFill>
              </a:rPr>
            </a:br>
            <a:r>
              <a:rPr lang="en-US" sz="2200" dirty="0">
                <a:solidFill>
                  <a:srgbClr val="000000"/>
                </a:solidFill>
              </a:rPr>
              <a:t>(</a:t>
            </a:r>
            <a:r>
              <a:rPr lang="en-US" sz="2200" dirty="0" err="1" smtClean="0">
                <a:solidFill>
                  <a:srgbClr val="000000"/>
                </a:solidFill>
              </a:rPr>
              <a:t>pharmakologisch</a:t>
            </a:r>
            <a:r>
              <a:rPr lang="en-US" sz="2200" dirty="0" smtClean="0">
                <a:solidFill>
                  <a:srgbClr val="000000"/>
                </a:solidFill>
              </a:rPr>
              <a:t>/</a:t>
            </a:r>
            <a:r>
              <a:rPr lang="en-US" sz="2200" dirty="0" err="1" smtClean="0">
                <a:solidFill>
                  <a:srgbClr val="000000"/>
                </a:solidFill>
              </a:rPr>
              <a:t>toxikologisch</a:t>
            </a:r>
            <a:r>
              <a:rPr lang="en-US" sz="2200" dirty="0" smtClean="0">
                <a:solidFill>
                  <a:srgbClr val="000000"/>
                </a:solidFill>
              </a:rPr>
              <a:t>)</a:t>
            </a:r>
            <a:endParaRPr lang="en-US" sz="2200" dirty="0">
              <a:solidFill>
                <a:srgbClr val="000000"/>
              </a:solidFill>
            </a:endParaRPr>
          </a:p>
          <a:p>
            <a:pPr marL="457200" indent="-457200">
              <a:buFont typeface="+mj-lt"/>
              <a:buAutoNum type="arabicPeriod"/>
            </a:pPr>
            <a:r>
              <a:rPr lang="en-US" sz="2200" b="1" dirty="0" err="1" smtClean="0">
                <a:solidFill>
                  <a:srgbClr val="FF0000"/>
                </a:solidFill>
              </a:rPr>
              <a:t>Pufferzone</a:t>
            </a:r>
            <a:r>
              <a:rPr lang="en-US" sz="2200" b="1" dirty="0" smtClean="0">
                <a:solidFill>
                  <a:srgbClr val="FF0000"/>
                </a:solidFill>
              </a:rPr>
              <a:t> </a:t>
            </a:r>
            <a:r>
              <a:rPr lang="en-US" sz="2200" b="1" dirty="0" err="1" smtClean="0">
                <a:solidFill>
                  <a:srgbClr val="FF0000"/>
                </a:solidFill>
              </a:rPr>
              <a:t>zur</a:t>
            </a:r>
            <a:r>
              <a:rPr lang="en-US" sz="2200" b="1" dirty="0" smtClean="0">
                <a:solidFill>
                  <a:srgbClr val="FF0000"/>
                </a:solidFill>
              </a:rPr>
              <a:t> </a:t>
            </a:r>
            <a:r>
              <a:rPr lang="en-US" sz="2200" b="1" dirty="0" err="1" smtClean="0">
                <a:solidFill>
                  <a:srgbClr val="FF0000"/>
                </a:solidFill>
              </a:rPr>
              <a:t>Vermeidung</a:t>
            </a:r>
            <a:r>
              <a:rPr lang="en-US" sz="2200" b="1" dirty="0" smtClean="0">
                <a:solidFill>
                  <a:srgbClr val="FF0000"/>
                </a:solidFill>
              </a:rPr>
              <a:t> </a:t>
            </a:r>
            <a:r>
              <a:rPr lang="en-US" sz="2200" b="1" dirty="0" err="1" smtClean="0">
                <a:solidFill>
                  <a:srgbClr val="FF0000"/>
                </a:solidFill>
              </a:rPr>
              <a:t>wesentlicher</a:t>
            </a:r>
            <a:r>
              <a:rPr lang="en-US" sz="2200" b="1" dirty="0" smtClean="0">
                <a:solidFill>
                  <a:srgbClr val="FF0000"/>
                </a:solidFill>
              </a:rPr>
              <a:t> </a:t>
            </a:r>
            <a:r>
              <a:rPr lang="en-US" sz="2200" b="1" dirty="0" err="1" smtClean="0">
                <a:solidFill>
                  <a:srgbClr val="FF0000"/>
                </a:solidFill>
              </a:rPr>
              <a:t>Fehlinterpretationen</a:t>
            </a:r>
            <a:r>
              <a:rPr lang="en-US" sz="2200" b="1" dirty="0" smtClean="0">
                <a:solidFill>
                  <a:srgbClr val="FF0000"/>
                </a:solidFill>
              </a:rPr>
              <a:t> </a:t>
            </a:r>
            <a:r>
              <a:rPr lang="en-US" sz="2200" b="1" dirty="0" err="1" smtClean="0">
                <a:solidFill>
                  <a:srgbClr val="FF0000"/>
                </a:solidFill>
              </a:rPr>
              <a:t>durch</a:t>
            </a:r>
            <a:r>
              <a:rPr lang="en-US" sz="2200" b="1" dirty="0" smtClean="0">
                <a:solidFill>
                  <a:srgbClr val="FF0000"/>
                </a:solidFill>
              </a:rPr>
              <a:t> </a:t>
            </a:r>
            <a:r>
              <a:rPr lang="en-US" sz="2200" b="1" dirty="0" err="1" smtClean="0">
                <a:solidFill>
                  <a:srgbClr val="FF0000"/>
                </a:solidFill>
              </a:rPr>
              <a:t>kleine</a:t>
            </a:r>
            <a:r>
              <a:rPr lang="en-US" sz="2200" b="1" dirty="0" smtClean="0">
                <a:solidFill>
                  <a:srgbClr val="FF0000"/>
                </a:solidFill>
              </a:rPr>
              <a:t> </a:t>
            </a:r>
            <a:r>
              <a:rPr lang="en-US" sz="2200" b="1" dirty="0" err="1" smtClean="0">
                <a:solidFill>
                  <a:srgbClr val="FF0000"/>
                </a:solidFill>
              </a:rPr>
              <a:t>technische</a:t>
            </a:r>
            <a:r>
              <a:rPr lang="en-US" sz="2200" b="1" dirty="0" smtClean="0">
                <a:solidFill>
                  <a:srgbClr val="FF0000"/>
                </a:solidFill>
              </a:rPr>
              <a:t> </a:t>
            </a:r>
            <a:r>
              <a:rPr lang="en-US" sz="2200" b="1" dirty="0" err="1" smtClean="0">
                <a:solidFill>
                  <a:srgbClr val="FF0000"/>
                </a:solidFill>
              </a:rPr>
              <a:t>Abweichungen</a:t>
            </a:r>
            <a:r>
              <a:rPr lang="en-US" sz="2200" b="1" dirty="0" smtClean="0">
                <a:solidFill>
                  <a:srgbClr val="FF0000"/>
                </a:solidFill>
              </a:rPr>
              <a:t> </a:t>
            </a:r>
            <a:r>
              <a:rPr lang="is-IS" sz="2200" dirty="0">
                <a:solidFill>
                  <a:srgbClr val="FF0000"/>
                </a:solidFill>
              </a:rPr>
              <a:t>… </a:t>
            </a:r>
            <a:r>
              <a:rPr lang="en-US" sz="2200" dirty="0" smtClean="0">
                <a:solidFill>
                  <a:srgbClr val="000000"/>
                </a:solidFill>
              </a:rPr>
              <a:t>(</a:t>
            </a:r>
            <a:r>
              <a:rPr lang="en-US" sz="2200" dirty="0" err="1" smtClean="0">
                <a:solidFill>
                  <a:srgbClr val="000000"/>
                </a:solidFill>
              </a:rPr>
              <a:t>methodisch</a:t>
            </a:r>
            <a:r>
              <a:rPr lang="en-US" sz="2200" dirty="0" smtClean="0">
                <a:solidFill>
                  <a:srgbClr val="000000"/>
                </a:solidFill>
              </a:rPr>
              <a:t>)</a:t>
            </a:r>
            <a:endParaRPr lang="en-US" sz="2200" dirty="0">
              <a:solidFill>
                <a:srgbClr val="000000"/>
              </a:solidFill>
            </a:endParaRPr>
          </a:p>
        </p:txBody>
      </p:sp>
      <p:sp>
        <p:nvSpPr>
          <p:cNvPr id="4" name="Footer Placeholder 3"/>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spTree>
    <p:extLst>
      <p:ext uri="{BB962C8B-B14F-4D97-AF65-F5344CB8AC3E}">
        <p14:creationId xmlns:p14="http://schemas.microsoft.com/office/powerpoint/2010/main" val="3631162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726" y="225469"/>
            <a:ext cx="8173233" cy="941308"/>
          </a:xfrm>
        </p:spPr>
        <p:txBody>
          <a:bodyPr>
            <a:noAutofit/>
          </a:bodyPr>
          <a:lstStyle/>
          <a:p>
            <a:r>
              <a:rPr lang="en-US" sz="2800" b="1" dirty="0" err="1" smtClean="0">
                <a:solidFill>
                  <a:schemeClr val="accent5">
                    <a:lumMod val="50000"/>
                  </a:schemeClr>
                </a:solidFill>
              </a:rPr>
              <a:t>Intermediäre</a:t>
            </a:r>
            <a:r>
              <a:rPr lang="en-US" sz="2800" b="1" dirty="0" smtClean="0">
                <a:solidFill>
                  <a:schemeClr val="accent5">
                    <a:lumMod val="50000"/>
                  </a:schemeClr>
                </a:solidFill>
              </a:rPr>
              <a:t> </a:t>
            </a:r>
            <a:r>
              <a:rPr lang="en-US" sz="2800" b="1" dirty="0" err="1" smtClean="0">
                <a:solidFill>
                  <a:schemeClr val="accent5">
                    <a:lumMod val="50000"/>
                  </a:schemeClr>
                </a:solidFill>
              </a:rPr>
              <a:t>Ergebnisse</a:t>
            </a:r>
            <a:r>
              <a:rPr lang="en-US" sz="2800" b="1" dirty="0" smtClean="0">
                <a:solidFill>
                  <a:schemeClr val="accent5">
                    <a:lumMod val="50000"/>
                  </a:schemeClr>
                </a:solidFill>
              </a:rPr>
              <a:t> </a:t>
            </a:r>
            <a:r>
              <a:rPr lang="en-US" sz="2800" b="1" dirty="0" err="1" smtClean="0">
                <a:solidFill>
                  <a:schemeClr val="accent5">
                    <a:lumMod val="50000"/>
                  </a:schemeClr>
                </a:solidFill>
              </a:rPr>
              <a:t>enthalten</a:t>
            </a:r>
            <a:r>
              <a:rPr lang="en-US" sz="2800" b="1" dirty="0" smtClean="0">
                <a:solidFill>
                  <a:schemeClr val="accent5">
                    <a:lumMod val="50000"/>
                  </a:schemeClr>
                </a:solidFill>
              </a:rPr>
              <a:t> </a:t>
            </a:r>
            <a:r>
              <a:rPr lang="en-US" sz="2800" b="1" dirty="0" err="1" smtClean="0">
                <a:solidFill>
                  <a:schemeClr val="accent5">
                    <a:lumMod val="50000"/>
                  </a:schemeClr>
                </a:solidFill>
              </a:rPr>
              <a:t>daher</a:t>
            </a:r>
            <a:r>
              <a:rPr lang="en-US" sz="2800" b="1" dirty="0" smtClean="0">
                <a:solidFill>
                  <a:schemeClr val="accent5">
                    <a:lumMod val="50000"/>
                  </a:schemeClr>
                </a:solidFill>
              </a:rPr>
              <a:t> </a:t>
            </a:r>
            <a:r>
              <a:rPr lang="en-US" sz="2800" b="1" dirty="0" err="1" smtClean="0">
                <a:solidFill>
                  <a:schemeClr val="accent5">
                    <a:lumMod val="50000"/>
                  </a:schemeClr>
                </a:solidFill>
              </a:rPr>
              <a:t>sowohl</a:t>
            </a:r>
            <a:r>
              <a:rPr lang="en-US" sz="2800" b="1" dirty="0" smtClean="0">
                <a:solidFill>
                  <a:schemeClr val="accent5">
                    <a:lumMod val="50000"/>
                  </a:schemeClr>
                </a:solidFill>
              </a:rPr>
              <a:t>:</a:t>
            </a:r>
            <a:endParaRPr lang="en-US" sz="2800" b="1" dirty="0">
              <a:solidFill>
                <a:schemeClr val="accent5">
                  <a:lumMod val="50000"/>
                </a:schemeClr>
              </a:solidFill>
            </a:endParaRPr>
          </a:p>
        </p:txBody>
      </p:sp>
      <p:sp>
        <p:nvSpPr>
          <p:cNvPr id="3" name="Content Placeholder 2"/>
          <p:cNvSpPr>
            <a:spLocks noGrp="1"/>
          </p:cNvSpPr>
          <p:nvPr>
            <p:ph idx="1"/>
          </p:nvPr>
        </p:nvSpPr>
        <p:spPr>
          <a:xfrm>
            <a:off x="469726" y="1265129"/>
            <a:ext cx="8361123" cy="3106455"/>
          </a:xfrm>
          <a:ln>
            <a:solidFill>
              <a:schemeClr val="accent1"/>
            </a:solidFill>
          </a:ln>
        </p:spPr>
        <p:txBody>
          <a:bodyPr>
            <a:noAutofit/>
          </a:bodyPr>
          <a:lstStyle/>
          <a:p>
            <a:r>
              <a:rPr lang="en-US" sz="2400" b="1" dirty="0" err="1" smtClean="0"/>
              <a:t>Unsicherheit</a:t>
            </a:r>
            <a:endParaRPr lang="en-US" sz="2400" b="1" dirty="0"/>
          </a:p>
          <a:p>
            <a:pPr lvl="1"/>
            <a:r>
              <a:rPr lang="en-US" sz="2400" dirty="0" err="1" smtClean="0">
                <a:cs typeface="Arial" panose="020B0604020202020204" pitchFamily="34" charset="0"/>
              </a:rPr>
              <a:t>unsicherer</a:t>
            </a:r>
            <a:r>
              <a:rPr lang="en-US" sz="2400" dirty="0" smtClean="0">
                <a:cs typeface="Arial" panose="020B0604020202020204" pitchFamily="34" charset="0"/>
              </a:rPr>
              <a:t> </a:t>
            </a:r>
            <a:r>
              <a:rPr lang="en-US" sz="2400" dirty="0" err="1" smtClean="0">
                <a:cs typeface="Arial" panose="020B0604020202020204" pitchFamily="34" charset="0"/>
              </a:rPr>
              <a:t>therapeutischer</a:t>
            </a:r>
            <a:r>
              <a:rPr lang="en-US" sz="2400" dirty="0" smtClean="0">
                <a:cs typeface="Arial" panose="020B0604020202020204" pitchFamily="34" charset="0"/>
              </a:rPr>
              <a:t> </a:t>
            </a:r>
            <a:r>
              <a:rPr lang="en-US" sz="2400" dirty="0" err="1" smtClean="0">
                <a:cs typeface="Arial" panose="020B0604020202020204" pitchFamily="34" charset="0"/>
              </a:rPr>
              <a:t>Effekt</a:t>
            </a:r>
            <a:endParaRPr lang="en-US" sz="2400" dirty="0">
              <a:cs typeface="Arial" panose="020B0604020202020204" pitchFamily="34" charset="0"/>
            </a:endParaRPr>
          </a:p>
          <a:p>
            <a:pPr lvl="1"/>
            <a:r>
              <a:rPr lang="en-US" sz="2400" dirty="0" err="1" smtClean="0">
                <a:cs typeface="Arial" panose="020B0604020202020204" pitchFamily="34" charset="0"/>
              </a:rPr>
              <a:t>unsicheres</a:t>
            </a:r>
            <a:r>
              <a:rPr lang="en-US" sz="2400" dirty="0" smtClean="0">
                <a:cs typeface="Arial" panose="020B0604020202020204" pitchFamily="34" charset="0"/>
              </a:rPr>
              <a:t> </a:t>
            </a:r>
            <a:r>
              <a:rPr lang="en-US" sz="2400" dirty="0" err="1" smtClean="0">
                <a:cs typeface="Arial" panose="020B0604020202020204" pitchFamily="34" charset="0"/>
              </a:rPr>
              <a:t>Laborergebnis</a:t>
            </a:r>
            <a:endParaRPr lang="en-US" sz="2400" dirty="0">
              <a:cs typeface="Arial" panose="020B0604020202020204" pitchFamily="34" charset="0"/>
            </a:endParaRPr>
          </a:p>
          <a:p>
            <a:r>
              <a:rPr lang="en-US" sz="2400" b="1" dirty="0" smtClean="0"/>
              <a:t>Exposition </a:t>
            </a:r>
            <a:endParaRPr lang="en-US" sz="2400" b="1" dirty="0"/>
          </a:p>
          <a:p>
            <a:pPr lvl="1"/>
            <a:r>
              <a:rPr lang="en-US" sz="2400" dirty="0" err="1" smtClean="0"/>
              <a:t>physiologische</a:t>
            </a:r>
            <a:r>
              <a:rPr lang="en-US" sz="2400" dirty="0" smtClean="0"/>
              <a:t> </a:t>
            </a:r>
            <a:r>
              <a:rPr lang="en-US" sz="2400" dirty="0" err="1" smtClean="0"/>
              <a:t>Anreicherung</a:t>
            </a:r>
            <a:r>
              <a:rPr lang="en-US" sz="2400" dirty="0" smtClean="0"/>
              <a:t> des </a:t>
            </a:r>
            <a:r>
              <a:rPr lang="en-US" sz="2400" dirty="0" err="1" smtClean="0"/>
              <a:t>Antibiotikums</a:t>
            </a:r>
            <a:endParaRPr lang="en-US" sz="2400" dirty="0"/>
          </a:p>
          <a:p>
            <a:pPr lvl="1"/>
            <a:r>
              <a:rPr lang="en-US" sz="2400" dirty="0" err="1" smtClean="0"/>
              <a:t>Dosierungsstrategie</a:t>
            </a:r>
            <a:r>
              <a:rPr lang="en-US" sz="2400" dirty="0" smtClean="0"/>
              <a:t> (</a:t>
            </a:r>
            <a:r>
              <a:rPr lang="en-US" sz="2400" dirty="0" err="1" smtClean="0"/>
              <a:t>Dosis</a:t>
            </a:r>
            <a:r>
              <a:rPr lang="en-US" sz="2400" dirty="0" smtClean="0"/>
              <a:t>, </a:t>
            </a:r>
            <a:r>
              <a:rPr lang="en-US" sz="2400" dirty="0" err="1" smtClean="0"/>
              <a:t>Applikationsfrequenz</a:t>
            </a:r>
            <a:r>
              <a:rPr lang="en-US" sz="2400" dirty="0" smtClean="0"/>
              <a:t> und -modus)</a:t>
            </a:r>
            <a:endParaRPr lang="en-US" sz="2400" dirty="0"/>
          </a:p>
          <a:p>
            <a:endParaRPr lang="en-US" sz="2400" dirty="0"/>
          </a:p>
        </p:txBody>
      </p:sp>
      <p:sp>
        <p:nvSpPr>
          <p:cNvPr id="4" name="Platshållare för sidfot 3"/>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spTree>
    <p:extLst>
      <p:ext uri="{BB962C8B-B14F-4D97-AF65-F5344CB8AC3E}">
        <p14:creationId xmlns:p14="http://schemas.microsoft.com/office/powerpoint/2010/main" val="2812390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726" y="225469"/>
            <a:ext cx="7442791" cy="551145"/>
          </a:xfrm>
        </p:spPr>
        <p:txBody>
          <a:bodyPr>
            <a:noAutofit/>
          </a:bodyPr>
          <a:lstStyle/>
          <a:p>
            <a:r>
              <a:rPr lang="en-US" sz="2800" b="1" u="sng" dirty="0" err="1" smtClean="0">
                <a:solidFill>
                  <a:schemeClr val="accent5">
                    <a:lumMod val="50000"/>
                  </a:schemeClr>
                </a:solidFill>
              </a:rPr>
              <a:t>Unsicherheit</a:t>
            </a:r>
            <a:r>
              <a:rPr lang="en-US" sz="2800" dirty="0" smtClean="0">
                <a:solidFill>
                  <a:schemeClr val="accent5">
                    <a:lumMod val="50000"/>
                  </a:schemeClr>
                </a:solidFill>
              </a:rPr>
              <a:t> und Exposition</a:t>
            </a:r>
            <a:endParaRPr lang="en-US" sz="2800" dirty="0">
              <a:solidFill>
                <a:schemeClr val="accent5">
                  <a:lumMod val="50000"/>
                </a:schemeClr>
              </a:solidFill>
            </a:endParaRPr>
          </a:p>
        </p:txBody>
      </p:sp>
      <p:sp>
        <p:nvSpPr>
          <p:cNvPr id="3" name="Content Placeholder 2"/>
          <p:cNvSpPr>
            <a:spLocks noGrp="1"/>
          </p:cNvSpPr>
          <p:nvPr>
            <p:ph idx="1"/>
          </p:nvPr>
        </p:nvSpPr>
        <p:spPr>
          <a:xfrm>
            <a:off x="847139" y="889348"/>
            <a:ext cx="7482348" cy="3564765"/>
          </a:xfrm>
          <a:ln>
            <a:solidFill>
              <a:schemeClr val="accent1"/>
            </a:solidFill>
          </a:ln>
        </p:spPr>
        <p:txBody>
          <a:bodyPr>
            <a:noAutofit/>
          </a:bodyPr>
          <a:lstStyle/>
          <a:p>
            <a:r>
              <a:rPr lang="en-US" sz="2400" b="1" dirty="0" err="1" smtClean="0"/>
              <a:t>Unsicherheit</a:t>
            </a:r>
            <a:endParaRPr lang="en-US" sz="2400" b="1" dirty="0"/>
          </a:p>
          <a:p>
            <a:pPr lvl="1"/>
            <a:r>
              <a:rPr lang="en-US" sz="2400" dirty="0">
                <a:cs typeface="Arial" panose="020B0604020202020204" pitchFamily="34" charset="0"/>
              </a:rPr>
              <a:t>i</a:t>
            </a:r>
            <a:r>
              <a:rPr lang="en-US" sz="2400" dirty="0" smtClean="0">
                <a:cs typeface="Arial" panose="020B0604020202020204" pitchFamily="34" charset="0"/>
              </a:rPr>
              <a:t>n der </a:t>
            </a:r>
            <a:r>
              <a:rPr lang="en-US" sz="2400" dirty="0" err="1" smtClean="0">
                <a:cs typeface="Arial" panose="020B0604020202020204" pitchFamily="34" charset="0"/>
              </a:rPr>
              <a:t>Verantwortlichkeit</a:t>
            </a:r>
            <a:r>
              <a:rPr lang="en-US" sz="2400" dirty="0" smtClean="0">
                <a:cs typeface="Arial" panose="020B0604020202020204" pitchFamily="34" charset="0"/>
              </a:rPr>
              <a:t> des breakpoint </a:t>
            </a:r>
            <a:r>
              <a:rPr lang="en-US" sz="2400" dirty="0">
                <a:cs typeface="Arial" panose="020B0604020202020204" pitchFamily="34" charset="0"/>
              </a:rPr>
              <a:t>committees</a:t>
            </a:r>
          </a:p>
          <a:p>
            <a:pPr lvl="2"/>
            <a:r>
              <a:rPr lang="en-US" sz="2000" dirty="0">
                <a:cs typeface="Arial" panose="020B0604020202020204" pitchFamily="34" charset="0"/>
              </a:rPr>
              <a:t>Breakpoints </a:t>
            </a:r>
            <a:r>
              <a:rPr lang="en-US" sz="2000" dirty="0" err="1" smtClean="0">
                <a:cs typeface="Arial" panose="020B0604020202020204" pitchFamily="34" charset="0"/>
              </a:rPr>
              <a:t>sollen</a:t>
            </a:r>
            <a:r>
              <a:rPr lang="en-US" sz="2000" dirty="0" smtClean="0">
                <a:cs typeface="Arial" panose="020B0604020202020204" pitchFamily="34" charset="0"/>
              </a:rPr>
              <a:t> die </a:t>
            </a:r>
            <a:r>
              <a:rPr lang="en-US" sz="2000" dirty="0" err="1" smtClean="0">
                <a:cs typeface="Arial" panose="020B0604020202020204" pitchFamily="34" charset="0"/>
              </a:rPr>
              <a:t>Wildtyp</a:t>
            </a:r>
            <a:r>
              <a:rPr lang="en-US" sz="2000" dirty="0" smtClean="0">
                <a:cs typeface="Arial" panose="020B0604020202020204" pitchFamily="34" charset="0"/>
              </a:rPr>
              <a:t>-MHK-</a:t>
            </a:r>
            <a:r>
              <a:rPr lang="en-US" sz="2000" dirty="0" err="1" smtClean="0">
                <a:cs typeface="Arial" panose="020B0604020202020204" pitchFamily="34" charset="0"/>
              </a:rPr>
              <a:t>Verteilungen</a:t>
            </a:r>
            <a:r>
              <a:rPr lang="en-US" sz="2000" dirty="0" smtClean="0">
                <a:cs typeface="Arial" panose="020B0604020202020204" pitchFamily="34" charset="0"/>
              </a:rPr>
              <a:t> </a:t>
            </a:r>
            <a:r>
              <a:rPr lang="en-US" sz="2000" dirty="0" err="1" smtClean="0">
                <a:cs typeface="Arial" panose="020B0604020202020204" pitchFamily="34" charset="0"/>
              </a:rPr>
              <a:t>wichtiger</a:t>
            </a:r>
            <a:r>
              <a:rPr lang="en-US" sz="2000" dirty="0" smtClean="0">
                <a:cs typeface="Arial" panose="020B0604020202020204" pitchFamily="34" charset="0"/>
              </a:rPr>
              <a:t> </a:t>
            </a:r>
            <a:r>
              <a:rPr lang="en-US" sz="2000" dirty="0" err="1" smtClean="0">
                <a:cs typeface="Arial" panose="020B0604020202020204" pitchFamily="34" charset="0"/>
              </a:rPr>
              <a:t>Spezies</a:t>
            </a:r>
            <a:r>
              <a:rPr lang="en-US" sz="2000" dirty="0" smtClean="0">
                <a:cs typeface="Arial" panose="020B0604020202020204" pitchFamily="34" charset="0"/>
              </a:rPr>
              <a:t> </a:t>
            </a:r>
            <a:r>
              <a:rPr lang="en-US" sz="2000" dirty="0" err="1" smtClean="0">
                <a:cs typeface="Arial" panose="020B0604020202020204" pitchFamily="34" charset="0"/>
              </a:rPr>
              <a:t>nicht</a:t>
            </a:r>
            <a:r>
              <a:rPr lang="en-US" sz="2000" dirty="0" smtClean="0">
                <a:cs typeface="Arial" panose="020B0604020202020204" pitchFamily="34" charset="0"/>
              </a:rPr>
              <a:t> </a:t>
            </a:r>
            <a:r>
              <a:rPr lang="en-US" sz="2000" dirty="0" err="1" smtClean="0">
                <a:cs typeface="Arial" panose="020B0604020202020204" pitchFamily="34" charset="0"/>
              </a:rPr>
              <a:t>teilen</a:t>
            </a:r>
            <a:r>
              <a:rPr lang="en-US" sz="2000" dirty="0" smtClean="0">
                <a:cs typeface="Arial" panose="020B0604020202020204" pitchFamily="34" charset="0"/>
              </a:rPr>
              <a:t>; </a:t>
            </a:r>
            <a:r>
              <a:rPr lang="en-US" sz="2000" dirty="0" err="1" smtClean="0">
                <a:cs typeface="Arial" panose="020B0604020202020204" pitchFamily="34" charset="0"/>
              </a:rPr>
              <a:t>anderenfalls</a:t>
            </a:r>
            <a:r>
              <a:rPr lang="en-US" sz="2000" dirty="0" smtClean="0">
                <a:cs typeface="Arial" panose="020B0604020202020204" pitchFamily="34" charset="0"/>
              </a:rPr>
              <a:t> </a:t>
            </a:r>
            <a:r>
              <a:rPr lang="en-US" sz="2000" dirty="0" err="1" smtClean="0">
                <a:cs typeface="Arial" panose="020B0604020202020204" pitchFamily="34" charset="0"/>
              </a:rPr>
              <a:t>kann</a:t>
            </a:r>
            <a:r>
              <a:rPr lang="en-US" sz="2000" dirty="0" smtClean="0">
                <a:cs typeface="Arial" panose="020B0604020202020204" pitchFamily="34" charset="0"/>
              </a:rPr>
              <a:t> </a:t>
            </a:r>
            <a:r>
              <a:rPr lang="en-US" sz="2000" dirty="0" err="1" smtClean="0">
                <a:cs typeface="Arial" panose="020B0604020202020204" pitchFamily="34" charset="0"/>
              </a:rPr>
              <a:t>keine</a:t>
            </a:r>
            <a:r>
              <a:rPr lang="en-US" sz="2000" dirty="0" smtClean="0">
                <a:cs typeface="Arial" panose="020B0604020202020204" pitchFamily="34" charset="0"/>
              </a:rPr>
              <a:t> </a:t>
            </a:r>
            <a:r>
              <a:rPr lang="en-US" sz="2000" dirty="0" err="1" smtClean="0">
                <a:cs typeface="Arial" panose="020B0604020202020204" pitchFamily="34" charset="0"/>
              </a:rPr>
              <a:t>Reproduzierbarkeit</a:t>
            </a:r>
            <a:r>
              <a:rPr lang="en-US" sz="2000" dirty="0" smtClean="0">
                <a:cs typeface="Arial" panose="020B0604020202020204" pitchFamily="34" charset="0"/>
              </a:rPr>
              <a:t> in der </a:t>
            </a:r>
            <a:r>
              <a:rPr lang="en-US" sz="2000" dirty="0" err="1" smtClean="0">
                <a:cs typeface="Arial" panose="020B0604020202020204" pitchFamily="34" charset="0"/>
              </a:rPr>
              <a:t>Empfindlichkeitsprüfung</a:t>
            </a:r>
            <a:r>
              <a:rPr lang="en-US" sz="2000" dirty="0" smtClean="0">
                <a:cs typeface="Arial" panose="020B0604020202020204" pitchFamily="34" charset="0"/>
              </a:rPr>
              <a:t> </a:t>
            </a:r>
            <a:r>
              <a:rPr lang="en-US" sz="2000" dirty="0" err="1" smtClean="0">
                <a:cs typeface="Arial" panose="020B0604020202020204" pitchFamily="34" charset="0"/>
              </a:rPr>
              <a:t>erreicht</a:t>
            </a:r>
            <a:r>
              <a:rPr lang="en-US" sz="2000" dirty="0" smtClean="0">
                <a:cs typeface="Arial" panose="020B0604020202020204" pitchFamily="34" charset="0"/>
              </a:rPr>
              <a:t> </a:t>
            </a:r>
            <a:r>
              <a:rPr lang="en-US" sz="2000" dirty="0" err="1" smtClean="0">
                <a:cs typeface="Arial" panose="020B0604020202020204" pitchFamily="34" charset="0"/>
              </a:rPr>
              <a:t>werden</a:t>
            </a:r>
            <a:r>
              <a:rPr lang="en-US" sz="2000" dirty="0" smtClean="0">
                <a:cs typeface="Arial" panose="020B0604020202020204" pitchFamily="34" charset="0"/>
              </a:rPr>
              <a:t>.</a:t>
            </a:r>
          </a:p>
          <a:p>
            <a:pPr lvl="1"/>
            <a:r>
              <a:rPr lang="en-US" sz="2400" dirty="0" smtClean="0">
                <a:cs typeface="Arial" panose="020B0604020202020204" pitchFamily="34" charset="0"/>
              </a:rPr>
              <a:t> in der </a:t>
            </a:r>
            <a:r>
              <a:rPr lang="en-US" sz="2400" dirty="0" err="1" smtClean="0">
                <a:cs typeface="Arial" panose="020B0604020202020204" pitchFamily="34" charset="0"/>
              </a:rPr>
              <a:t>Verantwortlichkeit</a:t>
            </a:r>
            <a:r>
              <a:rPr lang="en-US" sz="2400" dirty="0" smtClean="0">
                <a:cs typeface="Arial" panose="020B0604020202020204" pitchFamily="34" charset="0"/>
              </a:rPr>
              <a:t> des Labors</a:t>
            </a:r>
          </a:p>
          <a:p>
            <a:pPr lvl="2"/>
            <a:r>
              <a:rPr lang="en-US" sz="2000" dirty="0" err="1" smtClean="0">
                <a:cs typeface="Arial" panose="020B0604020202020204" pitchFamily="34" charset="0"/>
              </a:rPr>
              <a:t>Labore</a:t>
            </a:r>
            <a:r>
              <a:rPr lang="en-US" sz="2000" dirty="0" smtClean="0">
                <a:cs typeface="Arial" panose="020B0604020202020204" pitchFamily="34" charset="0"/>
              </a:rPr>
              <a:t> </a:t>
            </a:r>
            <a:r>
              <a:rPr lang="en-US" sz="2000" dirty="0" err="1" smtClean="0">
                <a:cs typeface="Arial" panose="020B0604020202020204" pitchFamily="34" charset="0"/>
              </a:rPr>
              <a:t>sind</a:t>
            </a:r>
            <a:r>
              <a:rPr lang="en-US" sz="2000" dirty="0" smtClean="0">
                <a:cs typeface="Arial" panose="020B0604020202020204" pitchFamily="34" charset="0"/>
              </a:rPr>
              <a:t> </a:t>
            </a:r>
            <a:r>
              <a:rPr lang="en-US" sz="2000" dirty="0" err="1" smtClean="0">
                <a:cs typeface="Arial" panose="020B0604020202020204" pitchFamily="34" charset="0"/>
              </a:rPr>
              <a:t>verantwortlich</a:t>
            </a:r>
            <a:r>
              <a:rPr lang="en-US" sz="2000" dirty="0" smtClean="0">
                <a:cs typeface="Arial" panose="020B0604020202020204" pitchFamily="34" charset="0"/>
              </a:rPr>
              <a:t> </a:t>
            </a:r>
            <a:r>
              <a:rPr lang="en-US" sz="2000" dirty="0" err="1" smtClean="0">
                <a:cs typeface="Arial" panose="020B0604020202020204" pitchFamily="34" charset="0"/>
              </a:rPr>
              <a:t>für</a:t>
            </a:r>
            <a:r>
              <a:rPr lang="en-US" sz="2000" dirty="0" smtClean="0">
                <a:cs typeface="Arial" panose="020B0604020202020204" pitchFamily="34" charset="0"/>
              </a:rPr>
              <a:t> die </a:t>
            </a:r>
            <a:r>
              <a:rPr lang="en-US" sz="2000" dirty="0" err="1" smtClean="0">
                <a:cs typeface="Arial" panose="020B0604020202020204" pitchFamily="34" charset="0"/>
              </a:rPr>
              <a:t>Verwendung</a:t>
            </a:r>
            <a:r>
              <a:rPr lang="en-US" sz="2000" dirty="0" smtClean="0">
                <a:cs typeface="Arial" panose="020B0604020202020204" pitchFamily="34" charset="0"/>
              </a:rPr>
              <a:t> </a:t>
            </a:r>
            <a:r>
              <a:rPr lang="en-US" sz="2000" dirty="0" err="1" smtClean="0">
                <a:cs typeface="Arial" panose="020B0604020202020204" pitchFamily="34" charset="0"/>
              </a:rPr>
              <a:t>geeigneter</a:t>
            </a:r>
            <a:r>
              <a:rPr lang="en-US" sz="2000" dirty="0" smtClean="0">
                <a:cs typeface="Arial" panose="020B0604020202020204" pitchFamily="34" charset="0"/>
              </a:rPr>
              <a:t> </a:t>
            </a:r>
            <a:r>
              <a:rPr lang="en-US" sz="2000" dirty="0" err="1" smtClean="0">
                <a:cs typeface="Arial" panose="020B0604020202020204" pitchFamily="34" charset="0"/>
              </a:rPr>
              <a:t>Methoden</a:t>
            </a:r>
            <a:r>
              <a:rPr lang="en-US" sz="2000" dirty="0">
                <a:cs typeface="Arial" panose="020B0604020202020204" pitchFamily="34" charset="0"/>
              </a:rPr>
              <a:t> </a:t>
            </a:r>
            <a:r>
              <a:rPr lang="en-US" sz="2000" dirty="0" smtClean="0">
                <a:cs typeface="Arial" panose="020B0604020202020204" pitchFamily="34" charset="0"/>
              </a:rPr>
              <a:t>und </a:t>
            </a:r>
            <a:r>
              <a:rPr lang="en-US" sz="2000" dirty="0" err="1" smtClean="0">
                <a:cs typeface="Arial" panose="020B0604020202020204" pitchFamily="34" charset="0"/>
              </a:rPr>
              <a:t>Kriterien</a:t>
            </a:r>
            <a:r>
              <a:rPr lang="en-US" sz="2000" dirty="0" smtClean="0">
                <a:cs typeface="Arial" panose="020B0604020202020204" pitchFamily="34" charset="0"/>
              </a:rPr>
              <a:t> </a:t>
            </a:r>
            <a:r>
              <a:rPr lang="en-US" sz="2000" dirty="0" err="1" smtClean="0">
                <a:cs typeface="Arial" panose="020B0604020202020204" pitchFamily="34" charset="0"/>
              </a:rPr>
              <a:t>zur</a:t>
            </a:r>
            <a:r>
              <a:rPr lang="en-US" sz="2000" dirty="0" smtClean="0">
                <a:cs typeface="Arial" panose="020B0604020202020204" pitchFamily="34" charset="0"/>
              </a:rPr>
              <a:t> </a:t>
            </a:r>
            <a:r>
              <a:rPr lang="en-US" sz="2000" dirty="0" err="1" smtClean="0">
                <a:cs typeface="Arial" panose="020B0604020202020204" pitchFamily="34" charset="0"/>
              </a:rPr>
              <a:t>Ergebnisinterpretation</a:t>
            </a:r>
            <a:r>
              <a:rPr lang="en-US" sz="2000" dirty="0" smtClean="0">
                <a:cs typeface="Arial" panose="020B0604020202020204" pitchFamily="34" charset="0"/>
              </a:rPr>
              <a:t> </a:t>
            </a:r>
            <a:r>
              <a:rPr lang="en-US" sz="2000" dirty="0" err="1" smtClean="0">
                <a:cs typeface="Arial" panose="020B0604020202020204" pitchFamily="34" charset="0"/>
              </a:rPr>
              <a:t>sowie</a:t>
            </a:r>
            <a:r>
              <a:rPr lang="en-US" sz="2000" dirty="0" smtClean="0">
                <a:cs typeface="Arial" panose="020B0604020202020204" pitchFamily="34" charset="0"/>
              </a:rPr>
              <a:t> </a:t>
            </a:r>
            <a:r>
              <a:rPr lang="en-US" sz="2000" dirty="0" err="1" smtClean="0">
                <a:cs typeface="Arial" panose="020B0604020202020204" pitchFamily="34" charset="0"/>
              </a:rPr>
              <a:t>für</a:t>
            </a:r>
            <a:r>
              <a:rPr lang="en-US" sz="2000" dirty="0" smtClean="0">
                <a:cs typeface="Arial" panose="020B0604020202020204" pitchFamily="34" charset="0"/>
              </a:rPr>
              <a:t> die </a:t>
            </a:r>
            <a:r>
              <a:rPr lang="en-US" sz="2000" dirty="0" err="1" smtClean="0">
                <a:cs typeface="Arial" panose="020B0604020202020204" pitchFamily="34" charset="0"/>
              </a:rPr>
              <a:t>Qualitätskontrolle</a:t>
            </a:r>
            <a:r>
              <a:rPr lang="en-US" sz="2000" dirty="0" smtClean="0">
                <a:cs typeface="Arial" panose="020B0604020202020204" pitchFamily="34" charset="0"/>
              </a:rPr>
              <a:t> (QS)</a:t>
            </a:r>
            <a:r>
              <a:rPr lang="en-US" dirty="0" smtClean="0">
                <a:cs typeface="Arial" panose="020B0604020202020204" pitchFamily="34" charset="0"/>
              </a:rPr>
              <a:t>.</a:t>
            </a:r>
            <a:endParaRPr lang="en-US" sz="2000" dirty="0">
              <a:cs typeface="Arial" panose="020B0604020202020204" pitchFamily="34" charset="0"/>
            </a:endParaRPr>
          </a:p>
        </p:txBody>
      </p:sp>
      <p:sp>
        <p:nvSpPr>
          <p:cNvPr id="4" name="Platshållare för sidfot 3"/>
          <p:cNvSpPr>
            <a:spLocks noGrp="1"/>
          </p:cNvSpPr>
          <p:nvPr>
            <p:ph type="ftr" sz="quarter" idx="11"/>
          </p:nvPr>
        </p:nvSpPr>
        <p:spPr/>
        <p:txBody>
          <a:bodyPr/>
          <a:lstStyle/>
          <a:p>
            <a:r>
              <a:rPr lang="en-US" dirty="0" err="1" smtClean="0"/>
              <a:t>Neudefinition</a:t>
            </a:r>
            <a:r>
              <a:rPr lang="en-US" dirty="0" smtClean="0"/>
              <a:t>  </a:t>
            </a:r>
            <a:r>
              <a:rPr lang="en-US" dirty="0"/>
              <a:t>S, I </a:t>
            </a:r>
            <a:r>
              <a:rPr lang="en-US" dirty="0" smtClean="0"/>
              <a:t>und R </a:t>
            </a:r>
            <a:r>
              <a:rPr lang="en-US" dirty="0"/>
              <a:t>2019 - </a:t>
            </a:r>
            <a:r>
              <a:rPr lang="en-US" dirty="0" smtClean="0"/>
              <a:t>www.eucast.org/www.NAK-Deutschland.org</a:t>
            </a:r>
            <a:endParaRPr lang="en-US" dirty="0"/>
          </a:p>
        </p:txBody>
      </p:sp>
    </p:spTree>
    <p:extLst>
      <p:ext uri="{BB962C8B-B14F-4D97-AF65-F5344CB8AC3E}">
        <p14:creationId xmlns:p14="http://schemas.microsoft.com/office/powerpoint/2010/main" val="8081289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passa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passa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passa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passa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passa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passa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3078</Words>
  <Application>Microsoft Office PowerPoint</Application>
  <PresentationFormat>Bildschirmpräsentation (16:9)</PresentationFormat>
  <Paragraphs>466</Paragraphs>
  <Slides>54</Slides>
  <Notes>1</Notes>
  <HiddenSlides>0</HiddenSlides>
  <MMClips>0</MMClips>
  <ScaleCrop>false</ScaleCrop>
  <HeadingPairs>
    <vt:vector size="4" baseType="variant">
      <vt:variant>
        <vt:lpstr>Design</vt:lpstr>
      </vt:variant>
      <vt:variant>
        <vt:i4>1</vt:i4>
      </vt:variant>
      <vt:variant>
        <vt:lpstr>Folientitel</vt:lpstr>
      </vt:variant>
      <vt:variant>
        <vt:i4>54</vt:i4>
      </vt:variant>
    </vt:vector>
  </HeadingPairs>
  <TitlesOfParts>
    <vt:vector size="55" baseType="lpstr">
      <vt:lpstr>Office Theme</vt:lpstr>
      <vt:lpstr>Neudefinition der Ergebnis-kategorien der Empfindlichkeits-prüfung S, I und R.</vt:lpstr>
      <vt:lpstr>PowerPoint-Präsentation</vt:lpstr>
      <vt:lpstr>Das EUCAST Steering Committee (SC) hat entschieden die Definitionen der Bewertungskategorien der Empfindlichkeits-prüfung zu ändern, aber die Bezeichnungen S, I und R beizubehalten.   Diese Entscheidung erfolgte im Gefolge dreier “general consultations” (2015, 2017 and 2018) im Juni 2018. Die Ergebnisse sind auf der Webseite EUCAST.org verfügbar (unter Consultations). Die NAK Deutschland hat sich dieser Entscheidung am 26.10.2018 angeschlossen.   Die neuen Definitionen gelten ab dem 1.1.2019 mit Erscheinen der EUCAST breakpoint Tabelle v.9.0</vt:lpstr>
      <vt:lpstr>Die Definition der Jahre 2002 – 2018 von S, I und R ”Die alte Definition”.</vt:lpstr>
      <vt:lpstr>PowerPoint-Präsentation</vt:lpstr>
      <vt:lpstr>Mit der alten Definition ist nicht klar, welche der Bedeutungen in einem Befund /Antibiogramm) gemeint ist:. </vt:lpstr>
      <vt:lpstr>Die alte Definition für intermediär beinhaltete tatsächlich vier Definitionen:</vt:lpstr>
      <vt:lpstr>Intermediäre Ergebnisse enthalten daher sowohl:</vt:lpstr>
      <vt:lpstr>Unsicherheit und Exposition</vt:lpstr>
      <vt:lpstr>Unsicherheit und Exposition</vt:lpstr>
      <vt:lpstr>Der erreichbare Grad der Exposition* hängt von vielen Faktoren ab.  In den Berechnungen, die nach der Populationssimulation zu pharmakodynamischen Indizes führen, werden individuelle Unterschiede in der Pharmakokinetik berücksichtigt. Andere Faktoren werden vom Infektionsort bestimmt oder können in der Therapie variiert werden:  1. Infektionsort  – Konzentration on definierten Geweben oder Körperflüssigkeiten/Kompartimenten können erhöht sein     (Urin, Galle, lymphatisches Gewebe). 2. Dosis und Dosierungsintervall 3. Applikationsart (oral, parenteral, i.v. Infusionsmodus usw.)  *Exposition ist eine Funktion der Applikationsart, der Dosis, des Dosierungsintervalls, der Infusionsdauer und auch der Verteilung, des Metabolismus und Ausscheidung des Antiinfektivums, die die Wirkung auf den Infektionserreger am Infektionort beeinflusst.</vt:lpstr>
      <vt:lpstr>Dosierungen und Applikationsart(en) sind Bestandteil der EUCAST breakpoint Tabelle</vt:lpstr>
      <vt:lpstr>Neudefinition von S, I und R</vt:lpstr>
      <vt:lpstr>Die Neudefinition beschreibt die Notwendigkeit zur korrekten Exposition und überträgt den Laboratorien die Verantwortlichkeit für technische Schwierigkeiten der Empfindlichkeitsprüfung und deren Lösung vor Erstellung eines Antibiogramms.  Die für die EUCAST breakpoints relevante Dosierungsstrategie (Dosis und Applikationart)  ist in der Dosierungstabelle gelistet.   Im folgenden die neuen Definitionen:</vt:lpstr>
      <vt:lpstr>Sensibel, Standarddosierung ( S )</vt:lpstr>
      <vt:lpstr>Sensibel, bei erhöhter Exposition ( I )</vt:lpstr>
      <vt:lpstr>Resistent ( R )</vt:lpstr>
      <vt:lpstr>SIR – die alten Definitionen</vt:lpstr>
      <vt:lpstr>SIR – neue Definitionen 2019</vt:lpstr>
      <vt:lpstr>EUCAST Entscheidungen 2018</vt:lpstr>
      <vt:lpstr>Mit der geänderten Definition der ”I-Kategorie”….</vt:lpstr>
      <vt:lpstr>Beibehaltung der Abkürzungen S, I und R</vt:lpstr>
      <vt:lpstr>Einige breakpoints werden zur Anpassung an die Neudefinition von S, I und R überarbeitet</vt:lpstr>
      <vt:lpstr>Inkonsistenzen in den breakpoints 2019</vt:lpstr>
      <vt:lpstr>Inkonsistenzen in den breakpoints 2019, Fortsetzung</vt:lpstr>
      <vt:lpstr>Neue Terminologie</vt:lpstr>
      <vt:lpstr>Neue Terminologie  – die folgende Sprachregelung ist im Gefolge der Neudefinition angemessen:</vt:lpstr>
      <vt:lpstr>Surveillance der Antibiotikaresistenz</vt:lpstr>
      <vt:lpstr>Technische Variationen und unsichere Ergebnisse im Labor </vt:lpstr>
      <vt:lpstr>Breakpoint Komitees und Laboratorien sind gefordert technische Probleme in der Empfindlichkeitsprüfungh zu minimieren.                                                                                                                                                                                                                                                                                                                                                                                                                                                   </vt:lpstr>
      <vt:lpstr>Einige Beispiele: Warnung vor unsicheren und schlecht reproduzierbaren Ergebnissen</vt:lpstr>
      <vt:lpstr>EUCAST wird Laboratorien beraten, wie mit unsicheren Ergebnissen der Empfindlichkeitsprüfung umzugehen ist.   Die folgenden Folien sind primär für Beschäftigte in mikrobiologischen Laboratorien bestimmt. </vt:lpstr>
      <vt:lpstr>Neudefinition der Ergebniskategorien in der Empfindlichkeitsprüfung S, I und R - Konsequenzen für Laboratorien.</vt:lpstr>
      <vt:lpstr>Bereich der technischen Unsicherheit  (Area of Technical Uncertainty = ATU)</vt:lpstr>
      <vt:lpstr>Sicherstellung der Richtigkeit oder der Unsicherheit von Ergebnissen der Empfindlichkeitsprüfung.</vt:lpstr>
      <vt:lpstr>Einige Beispiele: Warnung vor unsicheren und schlecht reproduzierbaren Ergebnissen</vt:lpstr>
      <vt:lpstr>Amoxicillin-Clavulansäure vs. Enterobacterales mit breakpoints für den unkomplizierten HWI</vt:lpstr>
      <vt:lpstr>Amoxicillin-Clavulansäure vs. Enterobacterales mit breakpoints für systemische Infektionen</vt:lpstr>
      <vt:lpstr>Piperacillin-Tazobactam vs. Enterobacterales</vt:lpstr>
      <vt:lpstr>PowerPoint-Präsentation</vt:lpstr>
      <vt:lpstr>PowerPoint-Präsentation</vt:lpstr>
      <vt:lpstr>PowerPoint-Präsentation</vt:lpstr>
      <vt:lpstr>PowerPoint-Präsentation</vt:lpstr>
      <vt:lpstr>PowerPoint-Präsentation</vt:lpstr>
      <vt:lpstr>Es gibt nur wenige vorgeschlagene ATUs Alle werden in der EUCAST breakpoint Tabelle 2019 aufgeführt.</vt:lpstr>
      <vt:lpstr>Vorläufige ATUs für Enterobacterales, Pseudomonas und Staphylococcus</vt:lpstr>
      <vt:lpstr>Vorläufige ATUs für H. influenzae</vt:lpstr>
      <vt:lpstr>Wie kann eine ATU in die Laborpraxis integriert werden?</vt:lpstr>
      <vt:lpstr>Agardiffusion (ATU)</vt:lpstr>
      <vt:lpstr>MHK Bestimmung</vt:lpstr>
      <vt:lpstr>Semi-automatisierte Geräte zur Empfindlichkeitsprüfung</vt:lpstr>
      <vt:lpstr>ATU – Alternatives Vorgehen für das Labor</vt:lpstr>
      <vt:lpstr>ATU – das angemessene Verfahren kann nach den jeweiligen Umständen variieren</vt:lpstr>
      <vt:lpstr> Das Ende ….vom Anfang….   Fragen und Kommentare an gunnar.kahlmeter@eucast.org oder das NAK-Deutschland nak@p-e-g.org </vt:lpstr>
    </vt:vector>
  </TitlesOfParts>
  <Company>KLINISK MIKROBIOLOGI, VÄXJÖ</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Gunnar Kahlmeter</dc:creator>
  <cp:lastModifiedBy>labor</cp:lastModifiedBy>
  <cp:revision>300</cp:revision>
  <cp:lastPrinted>2018-10-18T07:12:28Z</cp:lastPrinted>
  <dcterms:created xsi:type="dcterms:W3CDTF">2017-03-21T14:43:56Z</dcterms:created>
  <dcterms:modified xsi:type="dcterms:W3CDTF">2018-12-18T10:59:44Z</dcterms:modified>
</cp:coreProperties>
</file>